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sldIdLst>
    <p:sldId id="269" r:id="rId2"/>
    <p:sldId id="270" r:id="rId3"/>
    <p:sldId id="257" r:id="rId4"/>
    <p:sldId id="258" r:id="rId5"/>
    <p:sldId id="259" r:id="rId6"/>
    <p:sldId id="262" r:id="rId7"/>
    <p:sldId id="271" r:id="rId8"/>
    <p:sldId id="291" r:id="rId9"/>
    <p:sldId id="294" r:id="rId10"/>
    <p:sldId id="295" r:id="rId11"/>
    <p:sldId id="263" r:id="rId12"/>
    <p:sldId id="264" r:id="rId13"/>
    <p:sldId id="272" r:id="rId14"/>
    <p:sldId id="265" r:id="rId15"/>
    <p:sldId id="292" r:id="rId16"/>
    <p:sldId id="266" r:id="rId17"/>
    <p:sldId id="267"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2442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7328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072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94284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710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70318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57236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26235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4752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96136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39340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80A993-1A82-43D2-9CB1-D464594F74FA}" type="datetimeFigureOut">
              <a:rPr lang="en-IN" smtClean="0"/>
              <a:t>13-05-2020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06476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80A993-1A82-43D2-9CB1-D464594F74FA}" type="datetimeFigureOut">
              <a:rPr lang="en-IN" smtClean="0"/>
              <a:t>13-05-2020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158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0A993-1A82-43D2-9CB1-D464594F74FA}" type="datetimeFigureOut">
              <a:rPr lang="en-IN" smtClean="0"/>
              <a:t>13-05-2020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87467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20568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05537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80A993-1A82-43D2-9CB1-D464594F74FA}" type="datetimeFigureOut">
              <a:rPr lang="en-IN" smtClean="0"/>
              <a:t>13-05-2020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9FBD46D-AD6F-4AAA-8836-BB74C19B0558}" type="slidenum">
              <a:rPr lang="en-IN" smtClean="0"/>
              <a:t>‹#›</a:t>
            </a:fld>
            <a:endParaRPr lang="en-IN"/>
          </a:p>
        </p:txBody>
      </p:sp>
    </p:spTree>
    <p:extLst>
      <p:ext uri="{BB962C8B-B14F-4D97-AF65-F5344CB8AC3E}">
        <p14:creationId xmlns:p14="http://schemas.microsoft.com/office/powerpoint/2010/main" val="146088815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Ricciaceae" TargetMode="External"/><Relationship Id="rId3" Type="http://schemas.openxmlformats.org/officeDocument/2006/relationships/hyperlink" Target="https://en.wikipedia.org/wiki/Taxonomy_(biology)" TargetMode="External"/><Relationship Id="rId7" Type="http://schemas.openxmlformats.org/officeDocument/2006/relationships/hyperlink" Target="https://en.wikipedia.org/wiki/Marchantial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n.wikipedia.org/wiki/Marchantiopsida" TargetMode="External"/><Relationship Id="rId5" Type="http://schemas.openxmlformats.org/officeDocument/2006/relationships/hyperlink" Target="https://en.wikipedia.org/wiki/Marchantiophyta" TargetMode="External"/><Relationship Id="rId4" Type="http://schemas.openxmlformats.org/officeDocument/2006/relationships/hyperlink" Target="https://en.wikipedia.org/wiki/Plantae" TargetMode="External"/><Relationship Id="rId9" Type="http://schemas.openxmlformats.org/officeDocument/2006/relationships/hyperlink" Target="https://en.wikipedia.org/wiki/Carl_Linnae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ooks.google.no/books?id=xNQE_89dat8C&amp;pg=PA443&amp;dq=The+simplest+known+sporophyte+among+bryophytes+is+that+of+Riccia.&amp;hl=no&amp;sa=X&amp;ved=0ahUKEwiCutnJg4reAhXnw4sKHcAMDnYQ6AEIKDAA#v=onepage&amp;q=The%20simplest%20known%20sporophyte%20among%20bryophytes%20is%20that%20of%20Riccia.&amp;f=fals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iologydiscussion.com/bryophyta/quick-notes-on-riccia-with-diagrams-biology/2138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dn.biologydiscussion.com/wp-content/uploads/2016/02/clip_image030-8.jpg" TargetMode="External"/><Relationship Id="rId2" Type="http://schemas.openxmlformats.org/officeDocument/2006/relationships/hyperlink" Target="http://www.biologydiscussion.com/bryophyta/quick-notes-on-riccia-with-diagrams-biology/2138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ooks.google.no/books?id=xNQE_89dat8C&amp;pg=PA443&amp;dq=The+simplest+known+sporophyte+among+bryophytes+is+that+of+Riccia.&amp;hl=no&amp;sa=X&amp;ved=0ahUKEwiCutnJg4reAhXnw4sKHcAMDnYQ6AEIKDAA#v=onepage&amp;q=The%20simplest%20known%20sporophyte%20among%20bryophytes%20is%20that%20of%20Riccia.&amp;f=fal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lant" TargetMode="External"/><Relationship Id="rId7" Type="http://schemas.openxmlformats.org/officeDocument/2006/relationships/image" Target="../media/image2.png"/><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n.wikipedia.org/wiki/Anthocerotaceae" TargetMode="External"/><Relationship Id="rId4" Type="http://schemas.openxmlformats.org/officeDocument/2006/relationships/hyperlink" Target="https://en.wikipedia.org/wiki/Hornwor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iologydiscussion.com/bryophyta/bryophyta-features-classification-and-economic-importance/565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ideshare.net/pranjaldhaka/anthoceros-ppt" TargetMode="External"/><Relationship Id="rId2" Type="http://schemas.openxmlformats.org/officeDocument/2006/relationships/hyperlink" Target="https://istudy.pk/anthoceros/" TargetMode="External"/><Relationship Id="rId1" Type="http://schemas.openxmlformats.org/officeDocument/2006/relationships/slideLayout" Target="../slideLayouts/slideLayout2.xml"/><Relationship Id="rId4" Type="http://schemas.openxmlformats.org/officeDocument/2006/relationships/hyperlink" Target="https://www.slideshare.net/jayakar/anthocero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biologydiscussion.com/bryophyta/bryophyta-features-classification-and-economic-importance/565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iologydiscussion.com/bryophyta/bryophyta-features-classification-and-economic-importance/56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ologydiscussion.com/bryophyta/bryophyta-features-classification-and-economic-importance/565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logydiscussion.com/bryophyta/bryophyta-features-classification-and-economic-importance/565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yjus.com/biology/bryophyt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u="dbl" dirty="0" smtClean="0"/>
              <a:t>Bryophytes</a:t>
            </a:r>
            <a:r>
              <a:rPr lang="en-IN" b="1" u="dbl" dirty="0"/>
              <a:t/>
            </a:r>
            <a:br>
              <a:rPr lang="en-IN" b="1" u="dbl" dirty="0"/>
            </a:br>
            <a:r>
              <a:rPr lang="en-IN" b="1" u="dbl" dirty="0" smtClean="0"/>
              <a:t>General Characteristics</a:t>
            </a:r>
            <a:endParaRPr lang="en-IN" dirty="0"/>
          </a:p>
        </p:txBody>
      </p:sp>
      <p:sp>
        <p:nvSpPr>
          <p:cNvPr id="3" name="Content Placeholder 2"/>
          <p:cNvSpPr>
            <a:spLocks noGrp="1"/>
          </p:cNvSpPr>
          <p:nvPr>
            <p:ph idx="1"/>
          </p:nvPr>
        </p:nvSpPr>
        <p:spPr>
          <a:xfrm>
            <a:off x="2253803" y="1850264"/>
            <a:ext cx="9237930" cy="4318715"/>
          </a:xfrm>
        </p:spPr>
        <p:txBody>
          <a:bodyPr>
            <a:normAutofit fontScale="92500" lnSpcReduction="20000"/>
          </a:bodyPr>
          <a:lstStyle/>
          <a:p>
            <a:r>
              <a:rPr lang="en-IN" b="1" u="heavy" dirty="0" smtClean="0"/>
              <a:t>Class Teacher</a:t>
            </a:r>
            <a:endParaRPr lang="en-IN" dirty="0"/>
          </a:p>
          <a:p>
            <a:pPr marL="0" indent="0">
              <a:buNone/>
            </a:pPr>
            <a:r>
              <a:rPr lang="en-IN" b="1" dirty="0"/>
              <a:t>                   	</a:t>
            </a:r>
            <a:r>
              <a:rPr lang="en-IN" b="1" dirty="0" smtClean="0"/>
              <a:t>	</a:t>
            </a:r>
            <a:r>
              <a:rPr lang="en-IN" sz="1600" b="1" dirty="0" err="1" smtClean="0"/>
              <a:t>Dr.</a:t>
            </a:r>
            <a:r>
              <a:rPr lang="en-IN" sz="1600" b="1" dirty="0" smtClean="0"/>
              <a:t> </a:t>
            </a:r>
            <a:r>
              <a:rPr lang="en-IN" sz="1600" b="1" dirty="0" err="1" smtClean="0"/>
              <a:t>Hannnan</a:t>
            </a:r>
            <a:r>
              <a:rPr lang="en-IN" sz="1600" b="1" dirty="0" smtClean="0"/>
              <a:t> </a:t>
            </a:r>
            <a:r>
              <a:rPr lang="en-IN" sz="1600" b="1" dirty="0" err="1" smtClean="0"/>
              <a:t>Mukhtar</a:t>
            </a:r>
            <a:endParaRPr lang="en-IN" sz="1600" b="1" dirty="0" smtClean="0"/>
          </a:p>
          <a:p>
            <a:pPr marL="0" indent="0">
              <a:buNone/>
            </a:pPr>
            <a:r>
              <a:rPr lang="en-IN" sz="1600" b="1" dirty="0"/>
              <a:t>	</a:t>
            </a:r>
            <a:r>
              <a:rPr lang="en-IN" sz="1600" b="1" dirty="0" smtClean="0"/>
              <a:t>			Assistant Professor </a:t>
            </a:r>
          </a:p>
          <a:p>
            <a:pPr marL="0" indent="0">
              <a:buNone/>
            </a:pPr>
            <a:r>
              <a:rPr lang="en-IN" sz="1600" b="1" dirty="0"/>
              <a:t>	</a:t>
            </a:r>
            <a:r>
              <a:rPr lang="en-IN" sz="1600" b="1" dirty="0" smtClean="0"/>
              <a:t>			Department of Botany</a:t>
            </a:r>
          </a:p>
          <a:p>
            <a:pPr marL="0" indent="0">
              <a:buNone/>
            </a:pPr>
            <a:r>
              <a:rPr lang="en-IN" sz="1600" b="1" dirty="0"/>
              <a:t>	</a:t>
            </a:r>
            <a:r>
              <a:rPr lang="en-IN" sz="1600" b="1" dirty="0" smtClean="0"/>
              <a:t>			Lahore College for Women University, Lahore Pakistan.</a:t>
            </a:r>
          </a:p>
          <a:p>
            <a:r>
              <a:rPr lang="en-IN" b="1" u="heavy" dirty="0" smtClean="0"/>
              <a:t>Course Description</a:t>
            </a:r>
          </a:p>
          <a:p>
            <a:pPr marL="1828800" lvl="4" indent="0">
              <a:buNone/>
            </a:pPr>
            <a:r>
              <a:rPr lang="en-IN" sz="1600" b="1" dirty="0" smtClean="0"/>
              <a:t>Course Title: 	</a:t>
            </a:r>
            <a:r>
              <a:rPr lang="en-IN" sz="1600" b="1" dirty="0"/>
              <a:t>	DIVERSITY OF PLANTS </a:t>
            </a:r>
            <a:endParaRPr lang="en-IN" sz="1600" b="1" dirty="0" smtClean="0"/>
          </a:p>
          <a:p>
            <a:pPr marL="1828800" lvl="4" indent="0">
              <a:buNone/>
            </a:pPr>
            <a:r>
              <a:rPr lang="en-US" sz="1600" b="1" dirty="0" smtClean="0"/>
              <a:t>Course code:		</a:t>
            </a:r>
            <a:r>
              <a:rPr lang="en-US" sz="1600" b="1" dirty="0"/>
              <a:t>Min/Bot-102 </a:t>
            </a:r>
            <a:endParaRPr lang="en-US" sz="1600" b="1" dirty="0" smtClean="0"/>
          </a:p>
          <a:p>
            <a:pPr marL="1828800" lvl="4" indent="0">
              <a:buNone/>
            </a:pPr>
            <a:r>
              <a:rPr lang="en-US" sz="1600" b="1" dirty="0" smtClean="0"/>
              <a:t>Credit hours:		4 (3+1)</a:t>
            </a:r>
            <a:endParaRPr lang="en-IN" sz="1600" b="1" dirty="0"/>
          </a:p>
          <a:p>
            <a:r>
              <a:rPr lang="en-IN" b="1" u="heavy" dirty="0" smtClean="0"/>
              <a:t>Class </a:t>
            </a:r>
            <a:endParaRPr lang="en-IN" b="1" u="heavy" dirty="0"/>
          </a:p>
          <a:p>
            <a:pPr marL="1828800" lvl="4" indent="0">
              <a:buNone/>
            </a:pPr>
            <a:r>
              <a:rPr lang="en-IN" sz="1600" b="1" dirty="0"/>
              <a:t>Course </a:t>
            </a:r>
            <a:r>
              <a:rPr lang="en-IN" sz="1600" b="1" dirty="0" smtClean="0"/>
              <a:t>: </a:t>
            </a:r>
            <a:r>
              <a:rPr lang="en-IN" sz="1600" b="1" dirty="0"/>
              <a:t>			</a:t>
            </a:r>
            <a:r>
              <a:rPr lang="en-IN" sz="1600" b="1" dirty="0" smtClean="0"/>
              <a:t>BS I, 2</a:t>
            </a:r>
            <a:r>
              <a:rPr lang="en-IN" sz="1600" b="1" baseline="30000" dirty="0" smtClean="0"/>
              <a:t>nd</a:t>
            </a:r>
            <a:r>
              <a:rPr lang="en-IN" sz="1600" b="1" dirty="0" smtClean="0"/>
              <a:t> Semester</a:t>
            </a:r>
            <a:endParaRPr lang="en-IN" sz="1600" b="1" dirty="0"/>
          </a:p>
          <a:p>
            <a:pPr marL="1828800" lvl="4" indent="0">
              <a:buNone/>
            </a:pPr>
            <a:r>
              <a:rPr lang="en-US" sz="1600" b="1" dirty="0" smtClean="0"/>
              <a:t>Major:</a:t>
            </a:r>
            <a:r>
              <a:rPr lang="en-US" sz="1600" b="1" dirty="0"/>
              <a:t>			</a:t>
            </a:r>
            <a:r>
              <a:rPr lang="en-US" sz="1600" b="1" dirty="0" smtClean="0"/>
              <a:t>Zoology</a:t>
            </a:r>
            <a:r>
              <a:rPr lang="en-US" sz="1600" b="1" dirty="0" smtClean="0"/>
              <a:t> </a:t>
            </a:r>
            <a:endParaRPr lang="en-US" sz="1600" b="1" dirty="0"/>
          </a:p>
          <a:p>
            <a:pPr marL="1828800" lvl="4" indent="0">
              <a:buNone/>
            </a:pPr>
            <a:r>
              <a:rPr lang="en-US" sz="1600" b="1" dirty="0" smtClean="0"/>
              <a:t>Minor course:</a:t>
            </a:r>
            <a:r>
              <a:rPr lang="en-US" sz="1600" b="1" dirty="0"/>
              <a:t>		</a:t>
            </a:r>
            <a:r>
              <a:rPr lang="en-US" sz="1600" b="1" dirty="0" smtClean="0"/>
              <a:t>Botany</a:t>
            </a:r>
            <a:endParaRPr lang="en-IN" sz="1600" b="1" dirty="0"/>
          </a:p>
          <a:p>
            <a:pPr marL="0" indent="0">
              <a:buNone/>
            </a:pPr>
            <a:endParaRPr lang="en-IN" dirty="0"/>
          </a:p>
        </p:txBody>
      </p:sp>
    </p:spTree>
    <p:extLst>
      <p:ext uri="{BB962C8B-B14F-4D97-AF65-F5344CB8AC3E}">
        <p14:creationId xmlns:p14="http://schemas.microsoft.com/office/powerpoint/2010/main" val="31558405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358" y="65745"/>
            <a:ext cx="7346731" cy="687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08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063" y="0"/>
            <a:ext cx="6101399" cy="706622"/>
          </a:xfrm>
        </p:spPr>
        <p:txBody>
          <a:bodyPr>
            <a:normAutofit/>
          </a:bodyPr>
          <a:lstStyle/>
          <a:p>
            <a:r>
              <a:rPr lang="en-IE" sz="2400" b="1" dirty="0">
                <a:solidFill>
                  <a:srgbClr val="0070C0"/>
                </a:solidFill>
              </a:rPr>
              <a:t>Economic importance of </a:t>
            </a:r>
            <a:r>
              <a:rPr lang="en-IE" sz="2400" b="1" dirty="0" smtClean="0">
                <a:solidFill>
                  <a:srgbClr val="0070C0"/>
                </a:solidFill>
              </a:rPr>
              <a:t>Bryophytes</a:t>
            </a:r>
            <a:endParaRPr lang="en-IN" sz="2400" b="1" dirty="0">
              <a:solidFill>
                <a:srgbClr val="0070C0"/>
              </a:solidFill>
            </a:endParaRPr>
          </a:p>
        </p:txBody>
      </p:sp>
      <p:sp>
        <p:nvSpPr>
          <p:cNvPr id="3" name="Content Placeholder 2"/>
          <p:cNvSpPr>
            <a:spLocks noGrp="1"/>
          </p:cNvSpPr>
          <p:nvPr>
            <p:ph idx="1"/>
          </p:nvPr>
        </p:nvSpPr>
        <p:spPr>
          <a:xfrm>
            <a:off x="1150883" y="457200"/>
            <a:ext cx="10916621" cy="6400800"/>
          </a:xfrm>
        </p:spPr>
        <p:txBody>
          <a:bodyPr>
            <a:normAutofit lnSpcReduction="10000"/>
          </a:bodyPr>
          <a:lstStyle/>
          <a:p>
            <a:pPr fontAlgn="base">
              <a:lnSpc>
                <a:spcPct val="150000"/>
              </a:lnSpc>
              <a:spcBef>
                <a:spcPts val="0"/>
              </a:spcBef>
            </a:pPr>
            <a:r>
              <a:rPr lang="en-IE" b="1" dirty="0" smtClean="0"/>
              <a:t>1. Protection </a:t>
            </a:r>
            <a:r>
              <a:rPr lang="en-IE" b="1" dirty="0"/>
              <a:t>from soil erosion:</a:t>
            </a:r>
            <a:endParaRPr lang="en-IE" dirty="0"/>
          </a:p>
          <a:p>
            <a:pPr fontAlgn="base">
              <a:lnSpc>
                <a:spcPct val="150000"/>
              </a:lnSpc>
              <a:spcBef>
                <a:spcPts val="0"/>
              </a:spcBef>
            </a:pPr>
            <a:r>
              <a:rPr lang="en-IE" dirty="0"/>
              <a:t>Bryophytes, especially mosses, form dense mats over the soil and prevent soil erosion by running water.</a:t>
            </a:r>
          </a:p>
          <a:p>
            <a:pPr fontAlgn="base">
              <a:lnSpc>
                <a:spcPct val="150000"/>
              </a:lnSpc>
              <a:spcBef>
                <a:spcPts val="0"/>
              </a:spcBef>
            </a:pPr>
            <a:r>
              <a:rPr lang="en-IE" b="1" dirty="0"/>
              <a:t>2. Soil formation:</a:t>
            </a:r>
            <a:endParaRPr lang="en-IE" dirty="0"/>
          </a:p>
          <a:p>
            <a:pPr fontAlgn="base">
              <a:lnSpc>
                <a:spcPct val="150000"/>
              </a:lnSpc>
              <a:spcBef>
                <a:spcPts val="0"/>
              </a:spcBef>
            </a:pPr>
            <a:r>
              <a:rPr lang="en-IE" dirty="0"/>
              <a:t>Mosses are an important link in plant succession on rocky areas. They take part in binding soil in rock crevices formed by lichens. Growth of Sphagnum ultimately fills ponds and lakes with soil.</a:t>
            </a:r>
          </a:p>
          <a:p>
            <a:pPr fontAlgn="base">
              <a:lnSpc>
                <a:spcPct val="150000"/>
              </a:lnSpc>
              <a:spcBef>
                <a:spcPts val="0"/>
              </a:spcBef>
            </a:pPr>
            <a:r>
              <a:rPr lang="en-IE" b="1" dirty="0"/>
              <a:t>3. Water retention:</a:t>
            </a:r>
            <a:endParaRPr lang="en-IE" dirty="0"/>
          </a:p>
          <a:p>
            <a:pPr fontAlgn="base">
              <a:lnSpc>
                <a:spcPct val="150000"/>
              </a:lnSpc>
              <a:spcBef>
                <a:spcPts val="0"/>
              </a:spcBef>
            </a:pPr>
            <a:r>
              <a:rPr lang="en-IE" dirty="0"/>
              <a:t>Sphagnum can retain 18-26 times more water than its weight. Hence, used by gardeners to protect desiccation of the seedling during transportation and used as nursery beds.</a:t>
            </a:r>
          </a:p>
          <a:p>
            <a:pPr fontAlgn="base">
              <a:lnSpc>
                <a:spcPct val="150000"/>
              </a:lnSpc>
              <a:spcBef>
                <a:spcPts val="0"/>
              </a:spcBef>
            </a:pPr>
            <a:r>
              <a:rPr lang="en-IE" b="1" dirty="0" smtClean="0"/>
              <a:t>4. Peat</a:t>
            </a:r>
            <a:r>
              <a:rPr lang="en-IE" b="1" dirty="0"/>
              <a:t>:</a:t>
            </a:r>
            <a:endParaRPr lang="en-IE" dirty="0"/>
          </a:p>
          <a:p>
            <a:pPr fontAlgn="base">
              <a:lnSpc>
                <a:spcPct val="150000"/>
              </a:lnSpc>
              <a:spcBef>
                <a:spcPts val="0"/>
              </a:spcBef>
            </a:pPr>
            <a:r>
              <a:rPr lang="en-IE" dirty="0"/>
              <a:t>It is a dark spongy fossilized matter of Sphagnum. Peat is dried and cut as cakes for use as fuel. Peat used as good manure. It overcomes soil alkalinity and increases its water retention as well as aeration. On distillation and fermentation yield many chemicals.</a:t>
            </a:r>
          </a:p>
          <a:p>
            <a:pPr fontAlgn="base">
              <a:lnSpc>
                <a:spcPct val="150000"/>
              </a:lnSpc>
              <a:spcBef>
                <a:spcPts val="0"/>
              </a:spcBef>
            </a:pPr>
            <a:r>
              <a:rPr lang="en-IE" b="1" dirty="0"/>
              <a:t>5. As food:</a:t>
            </a:r>
            <a:endParaRPr lang="en-IE" dirty="0"/>
          </a:p>
          <a:p>
            <a:pPr fontAlgn="base">
              <a:lnSpc>
                <a:spcPct val="150000"/>
              </a:lnSpc>
              <a:spcBef>
                <a:spcPts val="0"/>
              </a:spcBef>
            </a:pPr>
            <a:r>
              <a:rPr lang="en-IE" dirty="0"/>
              <a:t>Mosses are good source of animal food in rocky and snow-clad areas.</a:t>
            </a:r>
          </a:p>
          <a:p>
            <a:pPr algn="just">
              <a:lnSpc>
                <a:spcPct val="150000"/>
              </a:lnSpc>
              <a:spcBef>
                <a:spcPts val="0"/>
              </a:spcBef>
            </a:pPr>
            <a:endParaRPr lang="en-IE" dirty="0"/>
          </a:p>
        </p:txBody>
      </p:sp>
    </p:spTree>
    <p:extLst>
      <p:ext uri="{BB962C8B-B14F-4D97-AF65-F5344CB8AC3E}">
        <p14:creationId xmlns:p14="http://schemas.microsoft.com/office/powerpoint/2010/main" val="101469972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5" y="154546"/>
            <a:ext cx="10650828" cy="6593984"/>
          </a:xfrm>
        </p:spPr>
        <p:txBody>
          <a:bodyPr>
            <a:normAutofit/>
          </a:bodyPr>
          <a:lstStyle/>
          <a:p>
            <a:pPr algn="just" fontAlgn="base">
              <a:lnSpc>
                <a:spcPct val="150000"/>
              </a:lnSpc>
              <a:spcBef>
                <a:spcPts val="0"/>
              </a:spcBef>
            </a:pPr>
            <a:r>
              <a:rPr lang="en-IE" b="1" dirty="0"/>
              <a:t>6. Medicinal uses:</a:t>
            </a:r>
            <a:endParaRPr lang="en-IE" dirty="0"/>
          </a:p>
          <a:p>
            <a:pPr algn="just" fontAlgn="base">
              <a:lnSpc>
                <a:spcPct val="150000"/>
              </a:lnSpc>
              <a:spcBef>
                <a:spcPts val="0"/>
              </a:spcBef>
            </a:pPr>
            <a:r>
              <a:rPr lang="en-IE" dirty="0"/>
              <a:t>Decoction of </a:t>
            </a:r>
            <a:r>
              <a:rPr lang="en-IE" dirty="0" err="1"/>
              <a:t>Polytrichum</a:t>
            </a:r>
            <a:r>
              <a:rPr lang="en-IE" dirty="0"/>
              <a:t> commune is used to remove kidney and gall bladder stones. Decoction prepared by boiling Sphagnum in water for treatment of eye diseases. </a:t>
            </a:r>
            <a:r>
              <a:rPr lang="en-IE" dirty="0" err="1"/>
              <a:t>Marchantia</a:t>
            </a:r>
            <a:r>
              <a:rPr lang="en-IE" dirty="0"/>
              <a:t> </a:t>
            </a:r>
            <a:r>
              <a:rPr lang="en-IE" dirty="0" err="1"/>
              <a:t>polymorpha</a:t>
            </a:r>
            <a:r>
              <a:rPr lang="en-IE" dirty="0"/>
              <a:t> has been used to cure pulmonary tuberculosis.</a:t>
            </a:r>
          </a:p>
          <a:p>
            <a:pPr algn="just" fontAlgn="base">
              <a:lnSpc>
                <a:spcPct val="150000"/>
              </a:lnSpc>
              <a:spcBef>
                <a:spcPts val="0"/>
              </a:spcBef>
            </a:pPr>
            <a:r>
              <a:rPr lang="en-IE" b="1" dirty="0" smtClean="0"/>
              <a:t>7. Other </a:t>
            </a:r>
            <a:r>
              <a:rPr lang="en-IE" b="1" dirty="0"/>
              <a:t>uses:</a:t>
            </a:r>
            <a:endParaRPr lang="en-IE" dirty="0"/>
          </a:p>
          <a:p>
            <a:pPr algn="just" fontAlgn="base">
              <a:lnSpc>
                <a:spcPct val="150000"/>
              </a:lnSpc>
              <a:spcBef>
                <a:spcPts val="0"/>
              </a:spcBef>
            </a:pPr>
            <a:r>
              <a:rPr lang="en-IE" dirty="0"/>
              <a:t>Bryophytes arc used as packing material for fragile goods, glass wares etc. Some bryophytes act as indicator plants. For example, </a:t>
            </a:r>
            <a:r>
              <a:rPr lang="en-IE" dirty="0" err="1"/>
              <a:t>Tortell</a:t>
            </a:r>
            <a:r>
              <a:rPr lang="en-IE" dirty="0"/>
              <a:t> </a:t>
            </a:r>
            <a:r>
              <a:rPr lang="en-IE" dirty="0" err="1"/>
              <a:t>tortusa</a:t>
            </a:r>
            <a:r>
              <a:rPr lang="en-IE" dirty="0"/>
              <a:t> grow well on soil rich in lime.</a:t>
            </a:r>
          </a:p>
        </p:txBody>
      </p:sp>
    </p:spTree>
    <p:extLst>
      <p:ext uri="{BB962C8B-B14F-4D97-AF65-F5344CB8AC3E}">
        <p14:creationId xmlns:p14="http://schemas.microsoft.com/office/powerpoint/2010/main" val="196261877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406" y="1165023"/>
            <a:ext cx="8911687" cy="1280890"/>
          </a:xfrm>
        </p:spPr>
        <p:txBody>
          <a:bodyPr/>
          <a:lstStyle/>
          <a:p>
            <a:r>
              <a:rPr lang="en-IE" dirty="0" smtClean="0"/>
              <a:t>	</a:t>
            </a:r>
            <a:endParaRPr lang="en-IE" sz="2000" b="1" dirty="0"/>
          </a:p>
        </p:txBody>
      </p:sp>
      <p:sp>
        <p:nvSpPr>
          <p:cNvPr id="3" name="Content Placeholder 2"/>
          <p:cNvSpPr>
            <a:spLocks noGrp="1"/>
          </p:cNvSpPr>
          <p:nvPr>
            <p:ph idx="1"/>
          </p:nvPr>
        </p:nvSpPr>
        <p:spPr>
          <a:xfrm>
            <a:off x="1687133" y="115910"/>
            <a:ext cx="9817480" cy="6439436"/>
          </a:xfrm>
        </p:spPr>
        <p:txBody>
          <a:bodyPr>
            <a:normAutofit/>
          </a:bodyPr>
          <a:lstStyle/>
          <a:p>
            <a:pPr algn="just">
              <a:lnSpc>
                <a:spcPct val="150000"/>
              </a:lnSpc>
              <a:spcBef>
                <a:spcPts val="0"/>
              </a:spcBef>
            </a:pPr>
            <a:endParaRPr lang="en-IE" dirty="0"/>
          </a:p>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93" y="984342"/>
            <a:ext cx="3894083" cy="440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190384038"/>
              </p:ext>
            </p:extLst>
          </p:nvPr>
        </p:nvGraphicFramePr>
        <p:xfrm>
          <a:off x="6290440" y="993229"/>
          <a:ext cx="4384442" cy="4918842"/>
        </p:xfrm>
        <a:graphic>
          <a:graphicData uri="http://schemas.openxmlformats.org/drawingml/2006/table">
            <a:tbl>
              <a:tblPr/>
              <a:tblGrid>
                <a:gridCol w="2192221"/>
                <a:gridCol w="2192221"/>
              </a:tblGrid>
              <a:tr h="537928">
                <a:tc gridSpan="2">
                  <a:txBody>
                    <a:bodyPr/>
                    <a:lstStyle/>
                    <a:p>
                      <a:pPr algn="ctr" fontAlgn="t"/>
                      <a:r>
                        <a:rPr lang="en-IE" sz="1800" b="1" u="none" strike="noStrike" dirty="0">
                          <a:solidFill>
                            <a:srgbClr val="0B0080"/>
                          </a:solidFill>
                          <a:effectLst/>
                          <a:hlinkClick r:id="rId3" tooltip="Taxonomy (biology)"/>
                        </a:rPr>
                        <a:t>Scientific classification</a:t>
                      </a:r>
                      <a:endParaRPr lang="en-IE" sz="1800" b="1" dirty="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537928">
                <a:tc>
                  <a:txBody>
                    <a:bodyPr/>
                    <a:lstStyle/>
                    <a:p>
                      <a:pPr algn="l" fontAlgn="t"/>
                      <a:r>
                        <a:rPr lang="en-IE" sz="1200">
                          <a:effectLst/>
                        </a:rPr>
                        <a:t>Kingdom:</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4" tooltip="Plantae"/>
                        </a:rPr>
                        <a:t>Plantae</a:t>
                      </a:r>
                      <a:endParaRPr lang="en-IE" sz="120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68597">
                <a:tc>
                  <a:txBody>
                    <a:bodyPr/>
                    <a:lstStyle/>
                    <a:p>
                      <a:pPr algn="l" fontAlgn="t"/>
                      <a:r>
                        <a:rPr lang="en-IE" sz="1200">
                          <a:effectLst/>
                        </a:rPr>
                        <a:t>Division:</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5" tooltip="Marchantiophyta"/>
                        </a:rPr>
                        <a:t>Marchantiophyta</a:t>
                      </a:r>
                      <a:endParaRPr lang="en-IE" sz="120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68597">
                <a:tc>
                  <a:txBody>
                    <a:bodyPr/>
                    <a:lstStyle/>
                    <a:p>
                      <a:pPr algn="l" fontAlgn="t"/>
                      <a:r>
                        <a:rPr lang="en-IE" sz="1200">
                          <a:effectLst/>
                        </a:rPr>
                        <a:t>Class:</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6" tooltip="Marchantiopsida"/>
                        </a:rPr>
                        <a:t>Marchantiopsida</a:t>
                      </a:r>
                      <a:endParaRPr lang="en-IE" sz="120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68597">
                <a:tc>
                  <a:txBody>
                    <a:bodyPr/>
                    <a:lstStyle/>
                    <a:p>
                      <a:pPr algn="l" fontAlgn="t"/>
                      <a:r>
                        <a:rPr lang="en-IE" sz="1200">
                          <a:effectLst/>
                        </a:rPr>
                        <a:t>Order:</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7" tooltip="Marchantiales"/>
                        </a:rPr>
                        <a:t>Marchantiales</a:t>
                      </a:r>
                      <a:endParaRPr lang="en-IE" sz="120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37928">
                <a:tc>
                  <a:txBody>
                    <a:bodyPr/>
                    <a:lstStyle/>
                    <a:p>
                      <a:pPr algn="l" fontAlgn="t"/>
                      <a:r>
                        <a:rPr lang="en-IE" sz="1200">
                          <a:effectLst/>
                        </a:rPr>
                        <a:t>Family:</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8" tooltip="Ricciaceae"/>
                        </a:rPr>
                        <a:t>Ricciaceae</a:t>
                      </a:r>
                      <a:endParaRPr lang="en-IE" sz="1200">
                        <a:effectLst/>
                      </a:endParaRP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99267">
                <a:tc>
                  <a:txBody>
                    <a:bodyPr/>
                    <a:lstStyle/>
                    <a:p>
                      <a:pPr algn="l" fontAlgn="t"/>
                      <a:r>
                        <a:rPr lang="en-IE" sz="1200">
                          <a:effectLst/>
                        </a:rPr>
                        <a:t>Genus:</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b="1" i="1" dirty="0" err="1">
                          <a:effectLst/>
                        </a:rPr>
                        <a:t>Riccia</a:t>
                      </a:r>
                      <a:endParaRPr lang="en-IE" sz="1200" dirty="0">
                        <a:effectLst/>
                      </a:endParaRPr>
                    </a:p>
                    <a:p>
                      <a:pPr algn="l" fontAlgn="t"/>
                      <a:r>
                        <a:rPr lang="en-IE" sz="1200" dirty="0">
                          <a:effectLst/>
                        </a:rPr>
                        <a:t/>
                      </a:r>
                      <a:br>
                        <a:rPr lang="en-IE" sz="1200" dirty="0">
                          <a:effectLst/>
                        </a:rPr>
                      </a:br>
                      <a:r>
                        <a:rPr lang="en-IE" sz="1200" u="none" strike="noStrike" dirty="0">
                          <a:solidFill>
                            <a:srgbClr val="0B0080"/>
                          </a:solidFill>
                          <a:effectLst/>
                          <a:hlinkClick r:id="rId9" tooltip="Carl Linnaeus"/>
                        </a:rPr>
                        <a:t>L.</a:t>
                      </a:r>
                      <a:r>
                        <a:rPr lang="en-IE" sz="1200" dirty="0">
                          <a:effectLst/>
                        </a:rPr>
                        <a:t>, 1753</a:t>
                      </a:r>
                    </a:p>
                  </a:txBody>
                  <a:tcPr marL="60722" marR="60722" marT="30361" marB="3036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
        <p:nvSpPr>
          <p:cNvPr id="5" name="Rectangle 4"/>
          <p:cNvSpPr/>
          <p:nvPr/>
        </p:nvSpPr>
        <p:spPr>
          <a:xfrm>
            <a:off x="2019999" y="5546099"/>
            <a:ext cx="2539478" cy="369332"/>
          </a:xfrm>
          <a:prstGeom prst="rect">
            <a:avLst/>
          </a:prstGeom>
        </p:spPr>
        <p:txBody>
          <a:bodyPr wrap="none">
            <a:spAutoFit/>
          </a:bodyPr>
          <a:lstStyle/>
          <a:p>
            <a:r>
              <a:rPr lang="en-IE" i="1" dirty="0" err="1" smtClean="0"/>
              <a:t>Riccia</a:t>
            </a:r>
            <a:r>
              <a:rPr lang="en-IE" i="1" dirty="0" smtClean="0"/>
              <a:t> </a:t>
            </a:r>
            <a:r>
              <a:rPr lang="en-IE" i="1" dirty="0" err="1" smtClean="0"/>
              <a:t>huebeneriana</a:t>
            </a:r>
            <a:endParaRPr lang="en-IE" dirty="0"/>
          </a:p>
        </p:txBody>
      </p:sp>
      <p:sp>
        <p:nvSpPr>
          <p:cNvPr id="7" name="Rectangle 6"/>
          <p:cNvSpPr/>
          <p:nvPr/>
        </p:nvSpPr>
        <p:spPr>
          <a:xfrm>
            <a:off x="4918841" y="97873"/>
            <a:ext cx="3058509" cy="646331"/>
          </a:xfrm>
          <a:prstGeom prst="rect">
            <a:avLst/>
          </a:prstGeom>
        </p:spPr>
        <p:txBody>
          <a:bodyPr wrap="square">
            <a:spAutoFit/>
          </a:bodyPr>
          <a:lstStyle/>
          <a:p>
            <a:r>
              <a:rPr lang="en-IE" sz="3600" b="1" i="1" dirty="0" err="1" smtClean="0">
                <a:solidFill>
                  <a:srgbClr val="0070C0"/>
                </a:solidFill>
              </a:rPr>
              <a:t>Riccia</a:t>
            </a:r>
            <a:r>
              <a:rPr lang="en-IE" sz="3600" b="1" i="1" dirty="0" smtClean="0">
                <a:solidFill>
                  <a:srgbClr val="0070C0"/>
                </a:solidFill>
              </a:rPr>
              <a:t> </a:t>
            </a:r>
            <a:endParaRPr lang="en-IE" sz="3600" b="1" dirty="0">
              <a:solidFill>
                <a:srgbClr val="0070C0"/>
              </a:solidFill>
            </a:endParaRPr>
          </a:p>
        </p:txBody>
      </p:sp>
    </p:spTree>
    <p:extLst>
      <p:ext uri="{BB962C8B-B14F-4D97-AF65-F5344CB8AC3E}">
        <p14:creationId xmlns:p14="http://schemas.microsoft.com/office/powerpoint/2010/main" val="201703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193" y="157655"/>
            <a:ext cx="10588432" cy="6590875"/>
          </a:xfrm>
        </p:spPr>
        <p:txBody>
          <a:bodyPr>
            <a:normAutofit/>
          </a:bodyPr>
          <a:lstStyle/>
          <a:p>
            <a:pPr algn="just">
              <a:lnSpc>
                <a:spcPct val="150000"/>
              </a:lnSpc>
              <a:spcBef>
                <a:spcPts val="0"/>
              </a:spcBef>
            </a:pPr>
            <a:r>
              <a:rPr lang="en-IE" b="1" i="1" dirty="0" err="1"/>
              <a:t>Riccia</a:t>
            </a:r>
            <a:r>
              <a:rPr lang="en-IE" dirty="0"/>
              <a:t> is a genus of liverworts in the order </a:t>
            </a:r>
            <a:r>
              <a:rPr lang="en-IE" dirty="0" err="1" smtClean="0"/>
              <a:t>Marchantiales</a:t>
            </a:r>
            <a:r>
              <a:rPr lang="en-IE" dirty="0" smtClean="0"/>
              <a:t> (Schuster, 1992).</a:t>
            </a:r>
            <a:endParaRPr lang="en-IE" dirty="0"/>
          </a:p>
          <a:p>
            <a:pPr algn="just">
              <a:lnSpc>
                <a:spcPct val="150000"/>
              </a:lnSpc>
              <a:spcBef>
                <a:spcPts val="0"/>
              </a:spcBef>
            </a:pPr>
            <a:r>
              <a:rPr lang="en-IE" dirty="0"/>
              <a:t>These plants are small and </a:t>
            </a:r>
            <a:r>
              <a:rPr lang="en-IE" dirty="0" err="1" smtClean="0"/>
              <a:t>thalloid</a:t>
            </a:r>
            <a:r>
              <a:rPr lang="en-IE" dirty="0" smtClean="0"/>
              <a:t>, that </a:t>
            </a:r>
            <a:r>
              <a:rPr lang="en-IE" dirty="0"/>
              <a:t>is not differentiated into root, stem and leaf. Depending on species, the </a:t>
            </a:r>
            <a:r>
              <a:rPr lang="en-IE" dirty="0" err="1"/>
              <a:t>thallus</a:t>
            </a:r>
            <a:r>
              <a:rPr lang="en-IE" dirty="0"/>
              <a:t> may be strap-shaped and about 0.5 to 4 mm wide with dichotomous branches or may form rosettes or </a:t>
            </a:r>
            <a:r>
              <a:rPr lang="en-IE" dirty="0" err="1"/>
              <a:t>hemirosettes</a:t>
            </a:r>
            <a:r>
              <a:rPr lang="en-IE" dirty="0"/>
              <a:t> up to 3 cm in diameter, that may be gregarious and form intricate </a:t>
            </a:r>
            <a:r>
              <a:rPr lang="en-IE" dirty="0" smtClean="0"/>
              <a:t>mats (Schuster, 1992; </a:t>
            </a:r>
            <a:r>
              <a:rPr lang="en-IE" i="1" dirty="0" smtClean="0"/>
              <a:t>Atherton et al., 2010)</a:t>
            </a:r>
            <a:r>
              <a:rPr lang="en-IE" dirty="0" smtClean="0"/>
              <a:t>.</a:t>
            </a:r>
            <a:endParaRPr lang="en-IE" dirty="0"/>
          </a:p>
          <a:p>
            <a:pPr algn="just">
              <a:lnSpc>
                <a:spcPct val="150000"/>
              </a:lnSpc>
              <a:spcBef>
                <a:spcPts val="0"/>
              </a:spcBef>
            </a:pPr>
            <a:r>
              <a:rPr lang="en-IE" dirty="0"/>
              <a:t>The </a:t>
            </a:r>
            <a:r>
              <a:rPr lang="en-IE" dirty="0" err="1"/>
              <a:t>thallus</a:t>
            </a:r>
            <a:r>
              <a:rPr lang="en-IE" dirty="0"/>
              <a:t> is </a:t>
            </a:r>
            <a:r>
              <a:rPr lang="en-IE" dirty="0" err="1"/>
              <a:t>dorsiventrally</a:t>
            </a:r>
            <a:r>
              <a:rPr lang="en-IE" dirty="0"/>
              <a:t> differentiated. Its upper (dorsal) surface is green and chlorophyll-bearing, with a mid-dorsal longitudinal sulcus (furrow or groove). Air pores occasionally break through the dorsal surface, giving the </a:t>
            </a:r>
            <a:r>
              <a:rPr lang="en-IE" dirty="0" err="1"/>
              <a:t>thallus</a:t>
            </a:r>
            <a:r>
              <a:rPr lang="en-IE" dirty="0"/>
              <a:t> a dimpled appearance. In exceptional members such as </a:t>
            </a:r>
            <a:r>
              <a:rPr lang="en-IE" i="1" dirty="0" err="1"/>
              <a:t>Riccia</a:t>
            </a:r>
            <a:r>
              <a:rPr lang="en-IE" i="1" dirty="0"/>
              <a:t> </a:t>
            </a:r>
            <a:r>
              <a:rPr lang="en-IE" i="1" dirty="0" err="1" smtClean="0"/>
              <a:t>caroliniana</a:t>
            </a:r>
            <a:r>
              <a:rPr lang="en-IE" dirty="0" smtClean="0"/>
              <a:t> (Na-</a:t>
            </a:r>
            <a:r>
              <a:rPr lang="en-IE" dirty="0" err="1" smtClean="0"/>
              <a:t>Thalang</a:t>
            </a:r>
            <a:r>
              <a:rPr lang="en-IE" dirty="0" smtClean="0"/>
              <a:t>, 1980; Cargill et al., 2016)</a:t>
            </a:r>
            <a:r>
              <a:rPr lang="en-IE" baseline="30000" dirty="0"/>
              <a:t> </a:t>
            </a:r>
            <a:r>
              <a:rPr lang="en-IE" dirty="0" smtClean="0"/>
              <a:t>of </a:t>
            </a:r>
            <a:r>
              <a:rPr lang="en-IE" dirty="0"/>
              <a:t>Northern Australia and </a:t>
            </a:r>
            <a:r>
              <a:rPr lang="en-IE" i="1" dirty="0" err="1"/>
              <a:t>Riccia</a:t>
            </a:r>
            <a:r>
              <a:rPr lang="en-IE" i="1" dirty="0"/>
              <a:t> </a:t>
            </a:r>
            <a:r>
              <a:rPr lang="en-IE" i="1" dirty="0" err="1" smtClean="0"/>
              <a:t>sahyadrica</a:t>
            </a:r>
            <a:r>
              <a:rPr lang="en-IE" i="1" dirty="0" smtClean="0"/>
              <a:t> (</a:t>
            </a:r>
            <a:r>
              <a:rPr lang="en-IE" dirty="0" smtClean="0"/>
              <a:t>Cargill et al., 2019)</a:t>
            </a:r>
            <a:r>
              <a:rPr lang="en-IE" dirty="0"/>
              <a:t> </a:t>
            </a:r>
            <a:r>
              <a:rPr lang="en-IE" dirty="0" smtClean="0"/>
              <a:t>of </a:t>
            </a:r>
            <a:r>
              <a:rPr lang="en-IE" dirty="0"/>
              <a:t>Western Ghats, the photosynthetic region is confined to the lower half of the </a:t>
            </a:r>
            <a:r>
              <a:rPr lang="en-IE" dirty="0" err="1" smtClean="0"/>
              <a:t>thallus</a:t>
            </a:r>
            <a:r>
              <a:rPr lang="en-IE" dirty="0" smtClean="0"/>
              <a:t> (</a:t>
            </a:r>
            <a:r>
              <a:rPr lang="en-IE" dirty="0" err="1" smtClean="0"/>
              <a:t>MacVicar</a:t>
            </a:r>
            <a:r>
              <a:rPr lang="en-IE" dirty="0" smtClean="0"/>
              <a:t>, 1971).</a:t>
            </a:r>
            <a:r>
              <a:rPr lang="en-IE" dirty="0"/>
              <a:t> </a:t>
            </a:r>
            <a:endParaRPr lang="en-IE" dirty="0" smtClean="0"/>
          </a:p>
          <a:p>
            <a:pPr algn="just">
              <a:lnSpc>
                <a:spcPct val="150000"/>
              </a:lnSpc>
              <a:spcBef>
                <a:spcPts val="0"/>
              </a:spcBef>
            </a:pPr>
            <a:r>
              <a:rPr lang="en-IE" dirty="0"/>
              <a:t>The lower (ventral) surface has a mid-ventral ridge bearing multicellular scales that originate as a single row but normally separate into two rows as the </a:t>
            </a:r>
            <a:r>
              <a:rPr lang="en-IE" dirty="0" err="1"/>
              <a:t>thallus</a:t>
            </a:r>
            <a:r>
              <a:rPr lang="en-IE" dirty="0"/>
              <a:t> widens. The scales are multicellular and hyaline (glassy) in appearance, or violet due to the pigment anthocyanin (Schuster, 1992).</a:t>
            </a:r>
          </a:p>
          <a:p>
            <a:pPr algn="just">
              <a:lnSpc>
                <a:spcPct val="150000"/>
              </a:lnSpc>
              <a:spcBef>
                <a:spcPts val="0"/>
              </a:spcBef>
            </a:pPr>
            <a:endParaRPr lang="en-IE" dirty="0"/>
          </a:p>
          <a:p>
            <a:pPr marL="0" indent="0" algn="just">
              <a:lnSpc>
                <a:spcPct val="150000"/>
              </a:lnSpc>
              <a:spcBef>
                <a:spcPts val="0"/>
              </a:spcBef>
              <a:buNone/>
            </a:pPr>
            <a:endParaRPr lang="en-IE" dirty="0"/>
          </a:p>
        </p:txBody>
      </p:sp>
    </p:spTree>
    <p:extLst>
      <p:ext uri="{BB962C8B-B14F-4D97-AF65-F5344CB8AC3E}">
        <p14:creationId xmlns:p14="http://schemas.microsoft.com/office/powerpoint/2010/main" val="274202022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0" y="19986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45477" y="1"/>
            <a:ext cx="10259136" cy="6668814"/>
          </a:xfrm>
        </p:spPr>
        <p:txBody>
          <a:bodyPr>
            <a:normAutofit/>
          </a:bodyPr>
          <a:lstStyle/>
          <a:p>
            <a:pPr algn="just">
              <a:lnSpc>
                <a:spcPct val="150000"/>
              </a:lnSpc>
              <a:spcBef>
                <a:spcPts val="0"/>
              </a:spcBef>
            </a:pPr>
            <a:r>
              <a:rPr lang="en-IE" dirty="0" smtClean="0"/>
              <a:t>Rhizoids</a:t>
            </a:r>
            <a:r>
              <a:rPr lang="en-IE" dirty="0"/>
              <a:t> are nearly lacking in aquatic forms, but there are usually numerous unicellular rhizoids of two types on the ventral </a:t>
            </a:r>
            <a:r>
              <a:rPr lang="en-IE" dirty="0" smtClean="0"/>
              <a:t>surface </a:t>
            </a:r>
            <a:r>
              <a:rPr lang="en-IE" dirty="0"/>
              <a:t>(Schuster, 1992</a:t>
            </a:r>
            <a:r>
              <a:rPr lang="en-IE" dirty="0" smtClean="0"/>
              <a:t>).</a:t>
            </a:r>
            <a:r>
              <a:rPr lang="en-IE" baseline="30000" dirty="0"/>
              <a:t> </a:t>
            </a:r>
            <a:r>
              <a:rPr lang="en-IE" dirty="0" smtClean="0"/>
              <a:t>One </a:t>
            </a:r>
            <a:r>
              <a:rPr lang="en-IE" dirty="0"/>
              <a:t>type is called smooth and the other type is the pegged or </a:t>
            </a:r>
            <a:r>
              <a:rPr lang="en-IE" dirty="0" err="1"/>
              <a:t>tuberculated</a:t>
            </a:r>
            <a:r>
              <a:rPr lang="en-IE" dirty="0"/>
              <a:t> rhizoids; these help in anchorage and absorption. The inner surface of the smooth rhizoids is smooth while that of the </a:t>
            </a:r>
            <a:r>
              <a:rPr lang="en-IE" dirty="0" err="1"/>
              <a:t>tuberculate</a:t>
            </a:r>
            <a:r>
              <a:rPr lang="en-IE" dirty="0"/>
              <a:t> rhizoid will have internal cell wall projections</a:t>
            </a:r>
            <a:r>
              <a:rPr lang="en-IE" dirty="0" smtClean="0"/>
              <a:t>.</a:t>
            </a:r>
          </a:p>
          <a:p>
            <a:pPr algn="just">
              <a:lnSpc>
                <a:spcPct val="150000"/>
              </a:lnSpc>
              <a:spcBef>
                <a:spcPts val="0"/>
              </a:spcBef>
            </a:pPr>
            <a:r>
              <a:rPr lang="en-IE" dirty="0" smtClean="0"/>
              <a:t>Plants are usually </a:t>
            </a:r>
            <a:r>
              <a:rPr lang="en-IE" dirty="0" err="1" smtClean="0"/>
              <a:t>monoicous</a:t>
            </a:r>
            <a:r>
              <a:rPr lang="en-IE" dirty="0" smtClean="0"/>
              <a:t>, and sexual reproduction is by antheridia and archegonia. Asexual reproduction occurs by spores, by fragmentation of the rosettes, and by formation of apical tubers. Spores are large (45 to 200 µ) and formed in tetrads </a:t>
            </a:r>
            <a:r>
              <a:rPr lang="en-IE" dirty="0"/>
              <a:t>(Schuster, 1992).</a:t>
            </a:r>
            <a:r>
              <a:rPr lang="en-IE" baseline="30000" dirty="0"/>
              <a:t> </a:t>
            </a:r>
            <a:endParaRPr lang="en-IE" dirty="0" smtClean="0"/>
          </a:p>
          <a:p>
            <a:pPr algn="just">
              <a:lnSpc>
                <a:spcPct val="150000"/>
              </a:lnSpc>
              <a:spcBef>
                <a:spcPts val="0"/>
              </a:spcBef>
            </a:pPr>
            <a:r>
              <a:rPr lang="en-IE" dirty="0" smtClean="0"/>
              <a:t>One </a:t>
            </a:r>
            <a:r>
              <a:rPr lang="en-IE" dirty="0"/>
              <a:t>of the more than 100 species in this genus is the "slender </a:t>
            </a:r>
            <a:r>
              <a:rPr lang="en-IE" dirty="0" err="1"/>
              <a:t>riccia</a:t>
            </a:r>
            <a:r>
              <a:rPr lang="en-IE" dirty="0"/>
              <a:t>" (</a:t>
            </a:r>
            <a:r>
              <a:rPr lang="en-IE" dirty="0" err="1"/>
              <a:t>Riccia</a:t>
            </a:r>
            <a:r>
              <a:rPr lang="en-IE" dirty="0"/>
              <a:t> </a:t>
            </a:r>
            <a:r>
              <a:rPr lang="en-IE" dirty="0" err="1"/>
              <a:t>fluitans</a:t>
            </a:r>
            <a:r>
              <a:rPr lang="en-IE" dirty="0"/>
              <a:t>), which grows on damp soil or, less commonly, floating in </a:t>
            </a:r>
            <a:r>
              <a:rPr lang="en-IE" dirty="0" smtClean="0"/>
              <a:t>ponds (</a:t>
            </a:r>
            <a:r>
              <a:rPr lang="en-IE" dirty="0" err="1" smtClean="0"/>
              <a:t>MacVicar</a:t>
            </a:r>
            <a:r>
              <a:rPr lang="en-IE" dirty="0" smtClean="0"/>
              <a:t>, 1971) and </a:t>
            </a:r>
            <a:r>
              <a:rPr lang="en-IE" dirty="0"/>
              <a:t>is sometimes used in aquariums</a:t>
            </a:r>
            <a:r>
              <a:rPr lang="en-IE" dirty="0" smtClean="0"/>
              <a:t>.</a:t>
            </a:r>
            <a:endParaRPr lang="en-IE" dirty="0"/>
          </a:p>
          <a:p>
            <a:pPr algn="just">
              <a:lnSpc>
                <a:spcPct val="150000"/>
              </a:lnSpc>
              <a:spcBef>
                <a:spcPts val="0"/>
              </a:spcBef>
            </a:pPr>
            <a:r>
              <a:rPr lang="en-IE" dirty="0"/>
              <a:t>The sporophyte of </a:t>
            </a:r>
            <a:r>
              <a:rPr lang="en-IE" dirty="0" err="1"/>
              <a:t>Riccia</a:t>
            </a:r>
            <a:r>
              <a:rPr lang="en-IE" dirty="0"/>
              <a:t> is the simplest amongst bryophytes. It consist of only a capsule, missing both foot and seta, and does not perform </a:t>
            </a:r>
            <a:r>
              <a:rPr lang="en-IE" dirty="0" smtClean="0"/>
              <a:t>photosynthesis</a:t>
            </a:r>
            <a:r>
              <a:rPr lang="en-IE" dirty="0"/>
              <a:t> </a:t>
            </a:r>
            <a:r>
              <a:rPr lang="en-IE" dirty="0" smtClean="0"/>
              <a:t>(</a:t>
            </a:r>
            <a:r>
              <a:rPr lang="en-IE" dirty="0">
                <a:hlinkClick r:id="rId3"/>
              </a:rPr>
              <a:t>Text Book Of Botany Diversity Of Microbes And </a:t>
            </a:r>
            <a:r>
              <a:rPr lang="en-IE" dirty="0" smtClean="0">
                <a:hlinkClick r:id="rId3"/>
              </a:rPr>
              <a:t>Cryptogams</a:t>
            </a:r>
            <a:r>
              <a:rPr lang="en-IE" dirty="0" smtClean="0"/>
              <a:t>)</a:t>
            </a:r>
            <a:endParaRPr lang="en-IE" dirty="0"/>
          </a:p>
          <a:p>
            <a:endParaRPr lang="en-IE" dirty="0"/>
          </a:p>
        </p:txBody>
      </p:sp>
    </p:spTree>
    <p:extLst>
      <p:ext uri="{BB962C8B-B14F-4D97-AF65-F5344CB8AC3E}">
        <p14:creationId xmlns:p14="http://schemas.microsoft.com/office/powerpoint/2010/main" val="59986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945" y="189185"/>
            <a:ext cx="10290667" cy="6306207"/>
          </a:xfrm>
        </p:spPr>
        <p:txBody>
          <a:bodyPr/>
          <a:lstStyle/>
          <a:p>
            <a:pPr fontAlgn="base">
              <a:lnSpc>
                <a:spcPct val="150000"/>
              </a:lnSpc>
              <a:spcBef>
                <a:spcPts val="0"/>
              </a:spcBef>
            </a:pPr>
            <a:r>
              <a:rPr lang="en-IE" sz="2000" b="1" dirty="0">
                <a:solidFill>
                  <a:srgbClr val="0070C0"/>
                </a:solidFill>
              </a:rPr>
              <a:t>Reproduction in </a:t>
            </a:r>
            <a:r>
              <a:rPr lang="en-IE" sz="2000" b="1" i="1" dirty="0" err="1">
                <a:solidFill>
                  <a:srgbClr val="0070C0"/>
                </a:solidFill>
              </a:rPr>
              <a:t>Riccia</a:t>
            </a:r>
            <a:r>
              <a:rPr lang="en-IE" sz="2000" b="1" dirty="0">
                <a:solidFill>
                  <a:srgbClr val="0070C0"/>
                </a:solidFill>
              </a:rPr>
              <a:t>:</a:t>
            </a:r>
          </a:p>
          <a:p>
            <a:pPr fontAlgn="base">
              <a:lnSpc>
                <a:spcPct val="150000"/>
              </a:lnSpc>
              <a:spcBef>
                <a:spcPts val="0"/>
              </a:spcBef>
            </a:pPr>
            <a:r>
              <a:rPr lang="en-IE" dirty="0" err="1"/>
              <a:t>Riccia</a:t>
            </a:r>
            <a:r>
              <a:rPr lang="en-IE" dirty="0"/>
              <a:t> reproduces by vegetative and sexual methods.</a:t>
            </a:r>
          </a:p>
          <a:p>
            <a:pPr fontAlgn="base">
              <a:lnSpc>
                <a:spcPct val="150000"/>
              </a:lnSpc>
              <a:spcBef>
                <a:spcPts val="0"/>
              </a:spcBef>
            </a:pPr>
            <a:r>
              <a:rPr lang="en-IE" b="1" dirty="0" smtClean="0"/>
              <a:t>Vegetative </a:t>
            </a:r>
            <a:r>
              <a:rPr lang="en-IE" b="1" dirty="0"/>
              <a:t>reproduction in </a:t>
            </a:r>
            <a:r>
              <a:rPr lang="en-IE" b="1" i="1" dirty="0" err="1"/>
              <a:t>Riccia</a:t>
            </a:r>
            <a:r>
              <a:rPr lang="en-IE" b="1" dirty="0"/>
              <a:t> is quite common and takes place by the following methods:</a:t>
            </a:r>
            <a:endParaRPr lang="en-IE" dirty="0"/>
          </a:p>
          <a:p>
            <a:pPr fontAlgn="base">
              <a:lnSpc>
                <a:spcPct val="150000"/>
              </a:lnSpc>
              <a:spcBef>
                <a:spcPts val="0"/>
              </a:spcBef>
            </a:pPr>
            <a:r>
              <a:rPr lang="en-IE" dirty="0"/>
              <a:t>1. Death and decay of the older portion of the </a:t>
            </a:r>
            <a:r>
              <a:rPr lang="en-IE" dirty="0" err="1" smtClean="0"/>
              <a:t>thallus</a:t>
            </a:r>
            <a:endParaRPr lang="en-IE" dirty="0" smtClean="0"/>
          </a:p>
          <a:p>
            <a:pPr fontAlgn="base">
              <a:lnSpc>
                <a:spcPct val="150000"/>
              </a:lnSpc>
              <a:spcBef>
                <a:spcPts val="0"/>
              </a:spcBef>
            </a:pPr>
            <a:r>
              <a:rPr lang="en-IE" dirty="0"/>
              <a:t> </a:t>
            </a:r>
            <a:r>
              <a:rPr lang="en-IE" dirty="0" smtClean="0"/>
              <a:t>2. By </a:t>
            </a:r>
            <a:r>
              <a:rPr lang="en-IE" dirty="0"/>
              <a:t>adventitious </a:t>
            </a:r>
            <a:r>
              <a:rPr lang="en-IE" dirty="0" smtClean="0"/>
              <a:t>branches</a:t>
            </a:r>
          </a:p>
          <a:p>
            <a:pPr fontAlgn="base">
              <a:lnSpc>
                <a:spcPct val="150000"/>
              </a:lnSpc>
              <a:spcBef>
                <a:spcPts val="0"/>
              </a:spcBef>
            </a:pPr>
            <a:r>
              <a:rPr lang="en-IE" dirty="0" smtClean="0"/>
              <a:t>3. By </a:t>
            </a:r>
            <a:r>
              <a:rPr lang="en-IE" dirty="0"/>
              <a:t>persistent </a:t>
            </a:r>
            <a:r>
              <a:rPr lang="en-IE" dirty="0" smtClean="0"/>
              <a:t>apices</a:t>
            </a:r>
          </a:p>
          <a:p>
            <a:pPr fontAlgn="base">
              <a:lnSpc>
                <a:spcPct val="150000"/>
              </a:lnSpc>
              <a:spcBef>
                <a:spcPts val="0"/>
              </a:spcBef>
            </a:pPr>
            <a:r>
              <a:rPr lang="en-IE" dirty="0" smtClean="0"/>
              <a:t>4. By tubers</a:t>
            </a:r>
          </a:p>
          <a:p>
            <a:pPr fontAlgn="base">
              <a:lnSpc>
                <a:spcPct val="150000"/>
              </a:lnSpc>
              <a:spcBef>
                <a:spcPts val="0"/>
              </a:spcBef>
            </a:pPr>
            <a:r>
              <a:rPr lang="en-IE" dirty="0" smtClean="0"/>
              <a:t>5. By rhizoids</a:t>
            </a:r>
            <a:endParaRPr lang="en-IE" dirty="0"/>
          </a:p>
          <a:p>
            <a:endParaRPr lang="en-IE" b="1" dirty="0"/>
          </a:p>
          <a:p>
            <a:endParaRPr lang="en-IE" dirty="0"/>
          </a:p>
        </p:txBody>
      </p:sp>
    </p:spTree>
    <p:extLst>
      <p:ext uri="{BB962C8B-B14F-4D97-AF65-F5344CB8AC3E}">
        <p14:creationId xmlns:p14="http://schemas.microsoft.com/office/powerpoint/2010/main" val="426889813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319" y="109470"/>
            <a:ext cx="11410681" cy="6748530"/>
          </a:xfrm>
        </p:spPr>
        <p:txBody>
          <a:bodyPr>
            <a:normAutofit/>
          </a:bodyPr>
          <a:lstStyle/>
          <a:p>
            <a:endParaRPr lang="en-IN" dirty="0"/>
          </a:p>
          <a:p>
            <a:endParaRPr lang="en-IN" dirty="0"/>
          </a:p>
        </p:txBody>
      </p:sp>
      <p:sp>
        <p:nvSpPr>
          <p:cNvPr id="4" name="Rectangle 3"/>
          <p:cNvSpPr/>
          <p:nvPr/>
        </p:nvSpPr>
        <p:spPr>
          <a:xfrm>
            <a:off x="1040522" y="-126124"/>
            <a:ext cx="11035864" cy="7201972"/>
          </a:xfrm>
          <a:prstGeom prst="rect">
            <a:avLst/>
          </a:prstGeom>
        </p:spPr>
        <p:txBody>
          <a:bodyPr wrap="square">
            <a:spAutoFit/>
          </a:bodyPr>
          <a:lstStyle/>
          <a:p>
            <a:pPr algn="just">
              <a:lnSpc>
                <a:spcPct val="150000"/>
              </a:lnSpc>
            </a:pPr>
            <a:r>
              <a:rPr lang="en-IE" sz="2000" b="1" dirty="0">
                <a:solidFill>
                  <a:srgbClr val="0070C0"/>
                </a:solidFill>
              </a:rPr>
              <a:t>Sexual Reproduction in </a:t>
            </a:r>
            <a:r>
              <a:rPr lang="en-IE" sz="2000" b="1" i="1" dirty="0" err="1">
                <a:solidFill>
                  <a:srgbClr val="0070C0"/>
                </a:solidFill>
              </a:rPr>
              <a:t>Riccia</a:t>
            </a:r>
            <a:endParaRPr lang="en-IE" sz="2000" b="1" i="1" dirty="0">
              <a:solidFill>
                <a:srgbClr val="0070C0"/>
              </a:solidFill>
            </a:endParaRPr>
          </a:p>
          <a:p>
            <a:pPr marL="285750" indent="-285750" algn="just">
              <a:lnSpc>
                <a:spcPct val="150000"/>
              </a:lnSpc>
              <a:buFont typeface="Arial" pitchFamily="34" charset="0"/>
              <a:buChar char="•"/>
            </a:pPr>
            <a:r>
              <a:rPr lang="en-IE" dirty="0"/>
              <a:t>Sexual reproduction in </a:t>
            </a:r>
            <a:r>
              <a:rPr lang="en-IE" i="1" dirty="0" err="1"/>
              <a:t>Riccia</a:t>
            </a:r>
            <a:r>
              <a:rPr lang="en-IE" dirty="0"/>
              <a:t> is </a:t>
            </a:r>
            <a:r>
              <a:rPr lang="en-IE" dirty="0" err="1"/>
              <a:t>oogamous</a:t>
            </a:r>
            <a:r>
              <a:rPr lang="en-IE" dirty="0"/>
              <a:t>. Male reproductive bodies are known as antheridia and female as </a:t>
            </a:r>
            <a:r>
              <a:rPr lang="en-IE" dirty="0" smtClean="0"/>
              <a:t>archegonia.</a:t>
            </a:r>
          </a:p>
          <a:p>
            <a:pPr marL="285750" indent="-285750" algn="just">
              <a:lnSpc>
                <a:spcPct val="150000"/>
              </a:lnSpc>
              <a:buFont typeface="Arial" pitchFamily="34" charset="0"/>
              <a:buChar char="•"/>
            </a:pPr>
            <a:r>
              <a:rPr lang="en-IE" dirty="0" smtClean="0"/>
              <a:t>Some </a:t>
            </a:r>
            <a:r>
              <a:rPr lang="en-IE" dirty="0"/>
              <a:t>species of </a:t>
            </a:r>
            <a:r>
              <a:rPr lang="en-IE" i="1" dirty="0" err="1"/>
              <a:t>Riccia</a:t>
            </a:r>
            <a:r>
              <a:rPr lang="en-IE" dirty="0"/>
              <a:t> like </a:t>
            </a:r>
            <a:r>
              <a:rPr lang="en-IE" i="1" dirty="0"/>
              <a:t>R. </a:t>
            </a:r>
            <a:r>
              <a:rPr lang="en-IE" i="1" dirty="0" err="1"/>
              <a:t>crystallina</a:t>
            </a:r>
            <a:r>
              <a:rPr lang="en-IE" dirty="0"/>
              <a:t>, </a:t>
            </a:r>
            <a:r>
              <a:rPr lang="en-IE" i="1" dirty="0"/>
              <a:t>R. </a:t>
            </a:r>
            <a:r>
              <a:rPr lang="en-IE" i="1" dirty="0" err="1"/>
              <a:t>gangetica</a:t>
            </a:r>
            <a:r>
              <a:rPr lang="en-IE" dirty="0"/>
              <a:t>, </a:t>
            </a:r>
            <a:r>
              <a:rPr lang="en-IE" i="1" dirty="0"/>
              <a:t>R. </a:t>
            </a:r>
            <a:r>
              <a:rPr lang="en-IE" i="1" dirty="0" err="1"/>
              <a:t>billardieri</a:t>
            </a:r>
            <a:r>
              <a:rPr lang="en-IE" i="1" dirty="0"/>
              <a:t> </a:t>
            </a:r>
            <a:r>
              <a:rPr lang="en-IE" dirty="0"/>
              <a:t>and </a:t>
            </a:r>
            <a:r>
              <a:rPr lang="en-IE" i="1" dirty="0"/>
              <a:t>R. </a:t>
            </a:r>
            <a:r>
              <a:rPr lang="en-IE" i="1" dirty="0" err="1"/>
              <a:t>glaul</a:t>
            </a:r>
            <a:r>
              <a:rPr lang="en-IE" i="1" dirty="0"/>
              <a:t> </a:t>
            </a:r>
            <a:r>
              <a:rPr lang="en-IE" dirty="0"/>
              <a:t>are </a:t>
            </a:r>
            <a:r>
              <a:rPr lang="en-IE" dirty="0" err="1"/>
              <a:t>monoecious</a:t>
            </a:r>
            <a:r>
              <a:rPr lang="en-IE" dirty="0"/>
              <a:t> or homothallic (i.e., both </a:t>
            </a:r>
            <a:r>
              <a:rPr lang="en-IE" dirty="0" err="1"/>
              <a:t>anheridia</a:t>
            </a:r>
            <a:r>
              <a:rPr lang="en-IE" dirty="0"/>
              <a:t> and archegonia develop on the same </a:t>
            </a:r>
            <a:r>
              <a:rPr lang="en-IE" dirty="0" err="1"/>
              <a:t>thallus</a:t>
            </a:r>
            <a:r>
              <a:rPr lang="en-IE" dirty="0"/>
              <a:t>) while other species like </a:t>
            </a:r>
            <a:r>
              <a:rPr lang="en-IE" i="1" dirty="0"/>
              <a:t>R. </a:t>
            </a:r>
            <a:r>
              <a:rPr lang="en-IE" i="1" dirty="0" err="1"/>
              <a:t>curtisii</a:t>
            </a:r>
            <a:r>
              <a:rPr lang="en-IE" dirty="0"/>
              <a:t>, </a:t>
            </a:r>
            <a:r>
              <a:rPr lang="en-IE" i="1" dirty="0"/>
              <a:t>R. </a:t>
            </a:r>
            <a:r>
              <a:rPr lang="en-IE" i="1" dirty="0" err="1"/>
              <a:t>perssonii</a:t>
            </a:r>
            <a:r>
              <a:rPr lang="en-IE" dirty="0"/>
              <a:t>, </a:t>
            </a:r>
            <a:r>
              <a:rPr lang="en-IE" i="1" dirty="0"/>
              <a:t>R. </a:t>
            </a:r>
            <a:r>
              <a:rPr lang="en-IE" i="1" dirty="0" err="1"/>
              <a:t>bischoffii</a:t>
            </a:r>
            <a:r>
              <a:rPr lang="en-IE" dirty="0"/>
              <a:t>, </a:t>
            </a:r>
            <a:r>
              <a:rPr lang="en-IE" i="1" dirty="0"/>
              <a:t>R. </a:t>
            </a:r>
            <a:r>
              <a:rPr lang="en-IE" i="1" dirty="0" err="1"/>
              <a:t>frostii</a:t>
            </a:r>
            <a:r>
              <a:rPr lang="en-IE" dirty="0"/>
              <a:t>, </a:t>
            </a:r>
            <a:r>
              <a:rPr lang="en-IE" i="1" dirty="0"/>
              <a:t>R. </a:t>
            </a:r>
            <a:r>
              <a:rPr lang="en-IE" i="1" dirty="0" err="1"/>
              <a:t>discolor</a:t>
            </a:r>
            <a:r>
              <a:rPr lang="en-IE" i="1" dirty="0"/>
              <a:t> </a:t>
            </a:r>
            <a:r>
              <a:rPr lang="en-IE" dirty="0"/>
              <a:t>are </a:t>
            </a:r>
            <a:r>
              <a:rPr lang="en-IE" dirty="0" err="1"/>
              <a:t>dioecious</a:t>
            </a:r>
            <a:r>
              <a:rPr lang="en-IE" dirty="0"/>
              <a:t> or heterothallic (i.e., antheridia and </a:t>
            </a:r>
            <a:r>
              <a:rPr lang="en-IE" dirty="0" err="1"/>
              <a:t>archegonial</a:t>
            </a:r>
            <a:r>
              <a:rPr lang="en-IE" dirty="0"/>
              <a:t> develop on different </a:t>
            </a:r>
            <a:r>
              <a:rPr lang="en-IE" dirty="0" err="1"/>
              <a:t>thalli</a:t>
            </a:r>
            <a:r>
              <a:rPr lang="en-IE" dirty="0" smtClean="0"/>
              <a:t>).</a:t>
            </a:r>
          </a:p>
          <a:p>
            <a:pPr marL="285750" indent="-285750" algn="just">
              <a:lnSpc>
                <a:spcPct val="150000"/>
              </a:lnSpc>
              <a:buFont typeface="Arial" pitchFamily="34" charset="0"/>
              <a:buChar char="•"/>
            </a:pPr>
            <a:r>
              <a:rPr lang="en-IE" dirty="0"/>
              <a:t>Antheridia and archegonia remain enclosed with in the </a:t>
            </a:r>
            <a:r>
              <a:rPr lang="en-IE" dirty="0" err="1"/>
              <a:t>antheridial</a:t>
            </a:r>
            <a:r>
              <a:rPr lang="en-IE" dirty="0"/>
              <a:t> and </a:t>
            </a:r>
            <a:r>
              <a:rPr lang="en-IE" dirty="0" err="1"/>
              <a:t>archegonial</a:t>
            </a:r>
            <a:r>
              <a:rPr lang="en-IE" dirty="0"/>
              <a:t> chambers and develop on the dorsal surface of the </a:t>
            </a:r>
            <a:r>
              <a:rPr lang="en-IE" dirty="0" err="1"/>
              <a:t>thallus</a:t>
            </a:r>
            <a:r>
              <a:rPr lang="en-IE" dirty="0"/>
              <a:t> (Fig. 2, 3). Sex organs develop in </a:t>
            </a:r>
            <a:r>
              <a:rPr lang="en-IE" dirty="0" err="1"/>
              <a:t>acropetal</a:t>
            </a:r>
            <a:r>
              <a:rPr lang="en-IE" dirty="0"/>
              <a:t> succession (i.e., mature sex organs are present at the posterior end, the young ones towards the apex of the </a:t>
            </a:r>
            <a:r>
              <a:rPr lang="en-IE" dirty="0" err="1"/>
              <a:t>thallus</a:t>
            </a:r>
            <a:r>
              <a:rPr lang="en-IE" dirty="0" smtClean="0"/>
              <a:t>).</a:t>
            </a:r>
          </a:p>
          <a:p>
            <a:pPr marL="285750" indent="-285750" algn="just">
              <a:lnSpc>
                <a:spcPct val="150000"/>
              </a:lnSpc>
              <a:buFont typeface="Arial" pitchFamily="34" charset="0"/>
              <a:buChar char="•"/>
            </a:pPr>
            <a:r>
              <a:rPr lang="en-IE" dirty="0"/>
              <a:t>In </a:t>
            </a:r>
            <a:r>
              <a:rPr lang="en-IE" dirty="0" err="1"/>
              <a:t>monoecious</a:t>
            </a:r>
            <a:r>
              <a:rPr lang="en-IE" dirty="0"/>
              <a:t> species alternate groups of antheridia and archegonia develop at a sufficient distance from the growing point. There is no particular time for the development of sex organs, and therefore one can see all the developmental stages in the different sections of the same </a:t>
            </a:r>
            <a:r>
              <a:rPr lang="en-IE" dirty="0" err="1"/>
              <a:t>thallus</a:t>
            </a:r>
            <a:r>
              <a:rPr lang="en-IE" dirty="0" smtClean="0"/>
              <a:t>.</a:t>
            </a:r>
          </a:p>
          <a:p>
            <a:pPr marL="285750" indent="-285750" algn="just">
              <a:lnSpc>
                <a:spcPct val="150000"/>
              </a:lnSpc>
              <a:buFont typeface="Arial" pitchFamily="34" charset="0"/>
              <a:buChar char="•"/>
            </a:pPr>
            <a:r>
              <a:rPr lang="en-IE" dirty="0" smtClean="0"/>
              <a:t>Source: 	</a:t>
            </a:r>
            <a:r>
              <a:rPr lang="en-IE" dirty="0">
                <a:hlinkClick r:id="rId2"/>
              </a:rPr>
              <a:t>http://www.biologydiscussion.com/bryophyta/quick-notes-on-riccia-with-diagrams-biology/21387</a:t>
            </a:r>
            <a:endParaRPr lang="en-IE" dirty="0"/>
          </a:p>
        </p:txBody>
      </p:sp>
    </p:spTree>
    <p:extLst>
      <p:ext uri="{BB962C8B-B14F-4D97-AF65-F5344CB8AC3E}">
        <p14:creationId xmlns:p14="http://schemas.microsoft.com/office/powerpoint/2010/main" val="201959160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056" y="0"/>
            <a:ext cx="8911687" cy="574069"/>
          </a:xfrm>
        </p:spPr>
        <p:txBody>
          <a:bodyPr>
            <a:normAutofit fontScale="90000"/>
          </a:bodyPr>
          <a:lstStyle/>
          <a:p>
            <a:r>
              <a:rPr lang="en-IE" sz="2400" b="1" dirty="0">
                <a:solidFill>
                  <a:srgbClr val="0070C0"/>
                </a:solidFill>
              </a:rPr>
              <a:t>Fertilization in </a:t>
            </a:r>
            <a:r>
              <a:rPr lang="en-IE" sz="2400" b="1" i="1" dirty="0" err="1">
                <a:solidFill>
                  <a:srgbClr val="0070C0"/>
                </a:solidFill>
              </a:rPr>
              <a:t>Riccia</a:t>
            </a:r>
            <a:r>
              <a:rPr lang="en-IE" sz="2400" b="1" dirty="0">
                <a:solidFill>
                  <a:srgbClr val="0070C0"/>
                </a:solidFill>
              </a:rPr>
              <a:t>:</a:t>
            </a:r>
            <a:br>
              <a:rPr lang="en-IE" sz="2400" b="1" dirty="0">
                <a:solidFill>
                  <a:srgbClr val="0070C0"/>
                </a:solidFill>
              </a:rPr>
            </a:br>
            <a:endParaRPr lang="en-IE" sz="2400" dirty="0">
              <a:solidFill>
                <a:srgbClr val="0070C0"/>
              </a:solidFill>
            </a:endParaRPr>
          </a:p>
        </p:txBody>
      </p:sp>
      <p:sp>
        <p:nvSpPr>
          <p:cNvPr id="3" name="Content Placeholder 2"/>
          <p:cNvSpPr>
            <a:spLocks noGrp="1"/>
          </p:cNvSpPr>
          <p:nvPr>
            <p:ph idx="1"/>
          </p:nvPr>
        </p:nvSpPr>
        <p:spPr>
          <a:xfrm>
            <a:off x="1229710" y="425669"/>
            <a:ext cx="10274902" cy="6621517"/>
          </a:xfrm>
        </p:spPr>
        <p:txBody>
          <a:bodyPr>
            <a:normAutofit fontScale="92500" lnSpcReduction="10000"/>
          </a:bodyPr>
          <a:lstStyle/>
          <a:p>
            <a:pPr algn="just" fontAlgn="base">
              <a:lnSpc>
                <a:spcPct val="150000"/>
              </a:lnSpc>
              <a:spcBef>
                <a:spcPts val="0"/>
              </a:spcBef>
            </a:pPr>
            <a:r>
              <a:rPr lang="en-IE" sz="1900" dirty="0" smtClean="0"/>
              <a:t>Water </a:t>
            </a:r>
            <a:r>
              <a:rPr lang="en-IE" sz="1900" dirty="0"/>
              <a:t>is essential for fertilization. It enters the </a:t>
            </a:r>
            <a:r>
              <a:rPr lang="en-IE" sz="1900" dirty="0" err="1"/>
              <a:t>antheridial</a:t>
            </a:r>
            <a:r>
              <a:rPr lang="en-IE" sz="1900" dirty="0"/>
              <a:t> chamber. Apical cells of the </a:t>
            </a:r>
            <a:r>
              <a:rPr lang="en-IE" sz="1900" dirty="0" err="1"/>
              <a:t>antheridial</a:t>
            </a:r>
            <a:r>
              <a:rPr lang="en-IE" sz="1900" dirty="0"/>
              <a:t> wall get swollen by absorbing water. These cells become softened and finally breakdown to release mass of </a:t>
            </a:r>
            <a:r>
              <a:rPr lang="en-IE" sz="1900" dirty="0" err="1"/>
              <a:t>antherozoids</a:t>
            </a:r>
            <a:r>
              <a:rPr lang="en-IE" sz="1900" dirty="0"/>
              <a:t>. These </a:t>
            </a:r>
            <a:r>
              <a:rPr lang="en-IE" sz="1900" dirty="0" err="1"/>
              <a:t>antherozoids</a:t>
            </a:r>
            <a:r>
              <a:rPr lang="en-IE" sz="1900" dirty="0"/>
              <a:t> come up to dorsal surface of the </a:t>
            </a:r>
            <a:r>
              <a:rPr lang="en-IE" sz="1900" dirty="0" err="1"/>
              <a:t>thallus</a:t>
            </a:r>
            <a:r>
              <a:rPr lang="en-IE" sz="1900" dirty="0"/>
              <a:t> from the </a:t>
            </a:r>
            <a:r>
              <a:rPr lang="en-IE" sz="1900" dirty="0" err="1"/>
              <a:t>antheridial</a:t>
            </a:r>
            <a:r>
              <a:rPr lang="en-IE" sz="1900" dirty="0"/>
              <a:t> chamber where they swim in the thin film of water and reach the mouth of the neck of the </a:t>
            </a:r>
            <a:r>
              <a:rPr lang="en-IE" sz="1900" dirty="0" err="1"/>
              <a:t>archegonium</a:t>
            </a:r>
            <a:r>
              <a:rPr lang="en-IE" sz="1900" dirty="0"/>
              <a:t>.</a:t>
            </a:r>
          </a:p>
          <a:p>
            <a:pPr algn="just" fontAlgn="base">
              <a:lnSpc>
                <a:spcPct val="150000"/>
              </a:lnSpc>
              <a:spcBef>
                <a:spcPts val="0"/>
              </a:spcBef>
            </a:pPr>
            <a:r>
              <a:rPr lang="en-IE" sz="1900" dirty="0"/>
              <a:t>In the mature </a:t>
            </a:r>
            <a:r>
              <a:rPr lang="en-IE" sz="1900" dirty="0" err="1"/>
              <a:t>archegonium</a:t>
            </a:r>
            <a:r>
              <a:rPr lang="en-IE" sz="1900" dirty="0"/>
              <a:t> the venter canal cell and neck canal cells disintegrate and form a mucilaginous mass. It absorbs water, swells up and comes out of the </a:t>
            </a:r>
            <a:r>
              <a:rPr lang="en-IE" sz="1900" dirty="0" err="1"/>
              <a:t>archegonial</a:t>
            </a:r>
            <a:r>
              <a:rPr lang="en-IE" sz="1900" dirty="0"/>
              <a:t> mouth by pushing the cover cells apart. This mucilaginous mass consists of chemical substances such as soluble proteins and certain inorganic salts of potassium.</a:t>
            </a:r>
          </a:p>
          <a:p>
            <a:pPr algn="just" fontAlgn="base">
              <a:lnSpc>
                <a:spcPct val="150000"/>
              </a:lnSpc>
              <a:spcBef>
                <a:spcPts val="0"/>
              </a:spcBef>
            </a:pPr>
            <a:r>
              <a:rPr lang="en-IE" sz="1900" dirty="0"/>
              <a:t>Many </a:t>
            </a:r>
            <a:r>
              <a:rPr lang="en-IE" sz="1900" dirty="0" err="1"/>
              <a:t>antherozoids</a:t>
            </a:r>
            <a:r>
              <a:rPr lang="en-IE" sz="1900" dirty="0"/>
              <a:t> enter the </a:t>
            </a:r>
            <a:r>
              <a:rPr lang="en-IE" sz="1900" dirty="0" err="1"/>
              <a:t>archegonial</a:t>
            </a:r>
            <a:r>
              <a:rPr lang="en-IE" sz="1900" dirty="0"/>
              <a:t> neck because of the chemotactic response and reach up to egg. One of the </a:t>
            </a:r>
            <a:r>
              <a:rPr lang="en-IE" sz="1900" dirty="0" err="1"/>
              <a:t>antherozoids</a:t>
            </a:r>
            <a:r>
              <a:rPr lang="en-IE" sz="1900" dirty="0"/>
              <a:t> penetrates the egg and fertilization is </a:t>
            </a:r>
            <a:r>
              <a:rPr lang="en-IE" sz="1900" dirty="0" smtClean="0"/>
              <a:t>effected. </a:t>
            </a:r>
            <a:r>
              <a:rPr lang="en-IE" sz="1900" dirty="0"/>
              <a:t>The fusion of the nuclei of male and female gamete results in the formation of diploid zygote or oospore. Fertilization ends the </a:t>
            </a:r>
            <a:r>
              <a:rPr lang="en-IE" sz="1900" dirty="0" err="1"/>
              <a:t>gametophytic</a:t>
            </a:r>
            <a:r>
              <a:rPr lang="en-IE" sz="1900" dirty="0"/>
              <a:t> phase</a:t>
            </a:r>
            <a:r>
              <a:rPr lang="en-IE" sz="1900" dirty="0" smtClean="0"/>
              <a:t>.</a:t>
            </a:r>
          </a:p>
          <a:p>
            <a:pPr algn="just" fontAlgn="base">
              <a:lnSpc>
                <a:spcPct val="150000"/>
              </a:lnSpc>
              <a:spcBef>
                <a:spcPts val="0"/>
              </a:spcBef>
            </a:pPr>
            <a:r>
              <a:rPr lang="en-IE" sz="1900" dirty="0" smtClean="0"/>
              <a:t>Source: 	</a:t>
            </a:r>
            <a:r>
              <a:rPr lang="en-IE" sz="1900" dirty="0">
                <a:hlinkClick r:id="rId2"/>
              </a:rPr>
              <a:t>http://www.biologydiscussion.com/bryophyta/quick-notes-on-riccia-with-diagrams-biology/21387</a:t>
            </a:r>
            <a:endParaRPr lang="en-IE" sz="1900" dirty="0"/>
          </a:p>
          <a:p>
            <a:r>
              <a:rPr lang="en-IE" b="1" dirty="0">
                <a:hlinkClick r:id="rId3"/>
              </a:rPr>
              <a:t/>
            </a:r>
            <a:br>
              <a:rPr lang="en-IE" b="1" dirty="0">
                <a:hlinkClick r:id="rId3"/>
              </a:rPr>
            </a:br>
            <a:endParaRPr lang="en-IE" dirty="0"/>
          </a:p>
        </p:txBody>
      </p:sp>
    </p:spTree>
    <p:extLst>
      <p:ext uri="{BB962C8B-B14F-4D97-AF65-F5344CB8AC3E}">
        <p14:creationId xmlns:p14="http://schemas.microsoft.com/office/powerpoint/2010/main" val="296165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r>
              <a:rPr lang="en-IE" dirty="0" smtClean="0"/>
              <a:t>F</a:t>
            </a:r>
            <a:endParaRPr lang="en-I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18" t="48491" r="41233" b="35345"/>
          <a:stretch/>
        </p:blipFill>
        <p:spPr bwMode="auto">
          <a:xfrm>
            <a:off x="604768" y="1277008"/>
            <a:ext cx="11349691" cy="434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06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64" y="1615782"/>
            <a:ext cx="7437550" cy="3844859"/>
          </a:xfrm>
        </p:spPr>
        <p:txBody>
          <a:bodyPr/>
          <a:lstStyle/>
          <a:p>
            <a:endParaRPr lang="en-IE" dirty="0"/>
          </a:p>
        </p:txBody>
      </p:sp>
      <p:sp>
        <p:nvSpPr>
          <p:cNvPr id="3" name="Content Placeholder 2"/>
          <p:cNvSpPr>
            <a:spLocks noGrp="1"/>
          </p:cNvSpPr>
          <p:nvPr>
            <p:ph idx="1"/>
          </p:nvPr>
        </p:nvSpPr>
        <p:spPr>
          <a:xfrm>
            <a:off x="2176530" y="160338"/>
            <a:ext cx="7547019" cy="1287707"/>
          </a:xfrm>
        </p:spPr>
        <p:txBody>
          <a:bodyPr/>
          <a:lstStyle/>
          <a:p>
            <a:endParaRPr lang="en-IE" dirty="0"/>
          </a:p>
        </p:txBody>
      </p:sp>
      <p:sp>
        <p:nvSpPr>
          <p:cNvPr id="4" name="AutoShape 2" descr="https://swh-826d.kxcdn.com/wp-content/uploads/2019/06/Fung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005" y="835571"/>
            <a:ext cx="8748299" cy="471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241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581" y="135379"/>
            <a:ext cx="1963310" cy="558304"/>
          </a:xfrm>
        </p:spPr>
        <p:txBody>
          <a:bodyPr>
            <a:normAutofit/>
          </a:bodyPr>
          <a:lstStyle/>
          <a:p>
            <a:r>
              <a:rPr lang="en-IE" sz="2400" b="1" dirty="0" smtClean="0">
                <a:solidFill>
                  <a:srgbClr val="0070C0"/>
                </a:solidFill>
              </a:rPr>
              <a:t>References</a:t>
            </a:r>
            <a:endParaRPr lang="en-IE" sz="2400" b="1" dirty="0">
              <a:solidFill>
                <a:srgbClr val="0070C0"/>
              </a:solidFill>
            </a:endParaRPr>
          </a:p>
        </p:txBody>
      </p:sp>
      <p:sp>
        <p:nvSpPr>
          <p:cNvPr id="3" name="Content Placeholder 2"/>
          <p:cNvSpPr>
            <a:spLocks noGrp="1"/>
          </p:cNvSpPr>
          <p:nvPr>
            <p:ph idx="1"/>
          </p:nvPr>
        </p:nvSpPr>
        <p:spPr>
          <a:xfrm>
            <a:off x="1860331" y="630621"/>
            <a:ext cx="9644281" cy="5959365"/>
          </a:xfrm>
        </p:spPr>
        <p:txBody>
          <a:bodyPr/>
          <a:lstStyle/>
          <a:p>
            <a:r>
              <a:rPr lang="en-IE" dirty="0"/>
              <a:t>Schuster, Rudolf M. (1992). </a:t>
            </a:r>
            <a:r>
              <a:rPr lang="en-IE" i="1" dirty="0"/>
              <a:t>The </a:t>
            </a:r>
            <a:r>
              <a:rPr lang="en-IE" i="1" dirty="0" err="1"/>
              <a:t>Hepaticae</a:t>
            </a:r>
            <a:r>
              <a:rPr lang="en-IE" i="1" dirty="0"/>
              <a:t> and </a:t>
            </a:r>
            <a:r>
              <a:rPr lang="en-IE" i="1" dirty="0" err="1"/>
              <a:t>Anthocerotae</a:t>
            </a:r>
            <a:r>
              <a:rPr lang="en-IE" i="1" dirty="0"/>
              <a:t> of North America</a:t>
            </a:r>
            <a:r>
              <a:rPr lang="en-IE" dirty="0"/>
              <a:t>. </a:t>
            </a:r>
            <a:r>
              <a:rPr lang="en-IE" b="1" dirty="0"/>
              <a:t>VI</a:t>
            </a:r>
            <a:r>
              <a:rPr lang="en-IE" dirty="0"/>
              <a:t>. Chicago: Field Museum of Natural History. pp. 421–440.</a:t>
            </a:r>
          </a:p>
          <a:p>
            <a:r>
              <a:rPr lang="en-IE" dirty="0"/>
              <a:t> </a:t>
            </a:r>
            <a:r>
              <a:rPr lang="en-IE" i="1" dirty="0"/>
              <a:t>Atherton, Ian; </a:t>
            </a:r>
            <a:r>
              <a:rPr lang="en-IE" i="1" dirty="0" err="1"/>
              <a:t>Bosanquet</a:t>
            </a:r>
            <a:r>
              <a:rPr lang="en-IE" i="1" dirty="0"/>
              <a:t>, Sam; </a:t>
            </a:r>
            <a:r>
              <a:rPr lang="en-IE" i="1" dirty="0" err="1"/>
              <a:t>Lawley</a:t>
            </a:r>
            <a:r>
              <a:rPr lang="en-IE" i="1" dirty="0"/>
              <a:t>, Mark, eds. (2010). Mosses and liverworts of Britain and Ireland: a field guide. UK: British </a:t>
            </a:r>
            <a:r>
              <a:rPr lang="en-IE" i="1" dirty="0" err="1"/>
              <a:t>Bryological</a:t>
            </a:r>
            <a:r>
              <a:rPr lang="en-IE" i="1" dirty="0"/>
              <a:t> Society. pp. 261–270.</a:t>
            </a:r>
            <a:endParaRPr lang="en-IE" dirty="0"/>
          </a:p>
          <a:p>
            <a:r>
              <a:rPr lang="en-IE" dirty="0"/>
              <a:t>Na-</a:t>
            </a:r>
            <a:r>
              <a:rPr lang="en-IE" dirty="0" err="1"/>
              <a:t>Thalang</a:t>
            </a:r>
            <a:r>
              <a:rPr lang="en-IE" dirty="0"/>
              <a:t>, O., 1980. A revision of the genus </a:t>
            </a:r>
            <a:r>
              <a:rPr lang="en-IE" dirty="0" err="1"/>
              <a:t>Riccia</a:t>
            </a:r>
            <a:r>
              <a:rPr lang="en-IE" dirty="0"/>
              <a:t> (</a:t>
            </a:r>
            <a:r>
              <a:rPr lang="en-IE" dirty="0" err="1"/>
              <a:t>Hepaticae</a:t>
            </a:r>
            <a:r>
              <a:rPr lang="en-IE" dirty="0"/>
              <a:t>) in Australia. </a:t>
            </a:r>
            <a:r>
              <a:rPr lang="en-IE" dirty="0" err="1"/>
              <a:t>Brunonia</a:t>
            </a:r>
            <a:r>
              <a:rPr lang="en-IE" dirty="0"/>
              <a:t>, 3(1), pp.61-140.</a:t>
            </a:r>
          </a:p>
          <a:p>
            <a:r>
              <a:rPr lang="en-IE" dirty="0"/>
              <a:t>Cargill, D.C., Neal, W.C., Sharma, I. and </a:t>
            </a:r>
            <a:r>
              <a:rPr lang="en-IE" dirty="0" err="1"/>
              <a:t>Gueidan</a:t>
            </a:r>
            <a:r>
              <a:rPr lang="en-IE" dirty="0"/>
              <a:t>, C., 2016. A preliminary molecular phylogeny of the genus </a:t>
            </a:r>
            <a:r>
              <a:rPr lang="en-IE" dirty="0" err="1"/>
              <a:t>Riccia</a:t>
            </a:r>
            <a:r>
              <a:rPr lang="en-IE" dirty="0"/>
              <a:t> L.(</a:t>
            </a:r>
            <a:r>
              <a:rPr lang="en-IE" dirty="0" err="1"/>
              <a:t>Ricciaceae</a:t>
            </a:r>
            <a:r>
              <a:rPr lang="en-IE" dirty="0"/>
              <a:t>) in Australia. Australian Systematic Botany, 29(3), pp.197-217.</a:t>
            </a:r>
          </a:p>
          <a:p>
            <a:r>
              <a:rPr lang="en-IE" dirty="0"/>
              <a:t>Cargill, D.C., </a:t>
            </a:r>
            <a:r>
              <a:rPr lang="en-IE" dirty="0" err="1"/>
              <a:t>Manju</a:t>
            </a:r>
            <a:r>
              <a:rPr lang="en-IE" dirty="0"/>
              <a:t>, C.N., </a:t>
            </a:r>
            <a:r>
              <a:rPr lang="en-IE" dirty="0" err="1"/>
              <a:t>Deepa</a:t>
            </a:r>
            <a:r>
              <a:rPr lang="en-IE" dirty="0"/>
              <a:t>, K.M., </a:t>
            </a:r>
            <a:r>
              <a:rPr lang="en-IE" dirty="0" err="1"/>
              <a:t>Chandini</a:t>
            </a:r>
            <a:r>
              <a:rPr lang="en-IE" dirty="0"/>
              <a:t>, V.K. and Rajesh, K.P. 2019. A New Indian Species of </a:t>
            </a:r>
            <a:r>
              <a:rPr lang="en-IE" dirty="0" err="1"/>
              <a:t>Riccia</a:t>
            </a:r>
            <a:r>
              <a:rPr lang="en-IE" dirty="0"/>
              <a:t> with connections to Northern Australia. Journal of Bryology 42,</a:t>
            </a:r>
          </a:p>
          <a:p>
            <a:r>
              <a:rPr lang="en-IE" dirty="0" err="1"/>
              <a:t>MacVicar</a:t>
            </a:r>
            <a:r>
              <a:rPr lang="en-IE" dirty="0"/>
              <a:t>, </a:t>
            </a:r>
            <a:r>
              <a:rPr lang="en-IE" dirty="0" err="1"/>
              <a:t>Symers</a:t>
            </a:r>
            <a:r>
              <a:rPr lang="en-IE" dirty="0"/>
              <a:t> M. 1971. The student's handbook of British hepatics, p. 12-13. </a:t>
            </a:r>
            <a:r>
              <a:rPr lang="en-IE" dirty="0" err="1"/>
              <a:t>Hitchen</a:t>
            </a:r>
            <a:r>
              <a:rPr lang="en-IE" dirty="0"/>
              <a:t> </a:t>
            </a:r>
            <a:r>
              <a:rPr lang="en-IE" dirty="0" err="1"/>
              <a:t>Whelden</a:t>
            </a:r>
            <a:r>
              <a:rPr lang="en-IE" dirty="0"/>
              <a:t> &amp; Wesley, Ltd.; Authorized reprint of the 1926 edition published by </a:t>
            </a:r>
            <a:r>
              <a:rPr lang="en-IE" dirty="0" err="1"/>
              <a:t>Sumfield</a:t>
            </a:r>
            <a:r>
              <a:rPr lang="en-IE" dirty="0"/>
              <a:t> &amp; Day, Ltd.</a:t>
            </a:r>
          </a:p>
          <a:p>
            <a:r>
              <a:rPr lang="en-IE" u="sng" dirty="0">
                <a:hlinkClick r:id="rId2"/>
              </a:rPr>
              <a:t>Text Book Of Botany Diversity Of Microbes And Cryptogams</a:t>
            </a:r>
            <a:endParaRPr lang="en-IE" dirty="0"/>
          </a:p>
          <a:p>
            <a:endParaRPr lang="en-IE" dirty="0"/>
          </a:p>
        </p:txBody>
      </p:sp>
    </p:spTree>
    <p:extLst>
      <p:ext uri="{BB962C8B-B14F-4D97-AF65-F5344CB8AC3E}">
        <p14:creationId xmlns:p14="http://schemas.microsoft.com/office/powerpoint/2010/main" val="272176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9106" y="497986"/>
            <a:ext cx="8911687" cy="1280890"/>
          </a:xfrm>
        </p:spPr>
        <p:txBody>
          <a:bodyPr/>
          <a:lstStyle/>
          <a:p>
            <a:pPr algn="ctr"/>
            <a:r>
              <a:rPr lang="en-IE" b="1" i="1" dirty="0" err="1" smtClean="0">
                <a:solidFill>
                  <a:srgbClr val="0070C0"/>
                </a:solidFill>
              </a:rPr>
              <a:t>Anthoceros</a:t>
            </a:r>
            <a:endParaRPr lang="en-IE" b="1" i="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1439102"/>
              </p:ext>
            </p:extLst>
          </p:nvPr>
        </p:nvGraphicFramePr>
        <p:xfrm>
          <a:off x="6431963" y="1481956"/>
          <a:ext cx="4588134" cy="4576195"/>
        </p:xfrm>
        <a:graphic>
          <a:graphicData uri="http://schemas.openxmlformats.org/drawingml/2006/table">
            <a:tbl>
              <a:tblPr/>
              <a:tblGrid>
                <a:gridCol w="2294067"/>
                <a:gridCol w="2294067"/>
              </a:tblGrid>
              <a:tr h="477529">
                <a:tc gridSpan="2">
                  <a:txBody>
                    <a:bodyPr/>
                    <a:lstStyle/>
                    <a:p>
                      <a:pPr algn="ctr" fontAlgn="t"/>
                      <a:r>
                        <a:rPr lang="en-IE" sz="1800" b="1" u="none" strike="noStrike" dirty="0">
                          <a:solidFill>
                            <a:srgbClr val="0B0080"/>
                          </a:solidFill>
                          <a:effectLst/>
                          <a:hlinkClick r:id="rId2" tooltip="Taxonomy (biology)"/>
                        </a:rPr>
                        <a:t>Scientific classification</a:t>
                      </a:r>
                      <a:endParaRPr lang="en-IE" sz="1800" b="1" dirty="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477529">
                <a:tc>
                  <a:txBody>
                    <a:bodyPr/>
                    <a:lstStyle/>
                    <a:p>
                      <a:pPr algn="l" fontAlgn="t"/>
                      <a:r>
                        <a:rPr lang="en-IE" sz="1200">
                          <a:effectLst/>
                        </a:rPr>
                        <a:t>Kingdom:</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3" tooltip="Plant"/>
                        </a:rPr>
                        <a:t>Plantae</a:t>
                      </a:r>
                      <a:endParaRPr lang="en-IE" sz="120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3111">
                <a:tc>
                  <a:txBody>
                    <a:bodyPr/>
                    <a:lstStyle/>
                    <a:p>
                      <a:pPr algn="l" fontAlgn="t"/>
                      <a:r>
                        <a:rPr lang="en-IE" sz="1200">
                          <a:effectLst/>
                        </a:rPr>
                        <a:t>Division:</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4" tooltip="Hornwort"/>
                        </a:rPr>
                        <a:t>Anthocerotophyta</a:t>
                      </a:r>
                      <a:endParaRPr lang="en-IE" sz="120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3111">
                <a:tc>
                  <a:txBody>
                    <a:bodyPr/>
                    <a:lstStyle/>
                    <a:p>
                      <a:pPr algn="l" fontAlgn="t"/>
                      <a:r>
                        <a:rPr lang="en-IE" sz="1200">
                          <a:effectLst/>
                        </a:rPr>
                        <a:t>Class:</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4" tooltip="Hornwort"/>
                        </a:rPr>
                        <a:t>Anthocerotopsida</a:t>
                      </a:r>
                      <a:endParaRPr lang="en-IE" sz="120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3111">
                <a:tc>
                  <a:txBody>
                    <a:bodyPr/>
                    <a:lstStyle/>
                    <a:p>
                      <a:pPr algn="l" fontAlgn="t"/>
                      <a:r>
                        <a:rPr lang="en-IE" sz="1200">
                          <a:effectLst/>
                        </a:rPr>
                        <a:t>Order:</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5" tooltip="Anthocerotaceae"/>
                        </a:rPr>
                        <a:t>Anthocerotales</a:t>
                      </a:r>
                      <a:endParaRPr lang="en-IE" sz="120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888693">
                <a:tc>
                  <a:txBody>
                    <a:bodyPr/>
                    <a:lstStyle/>
                    <a:p>
                      <a:pPr algn="l" fontAlgn="t"/>
                      <a:r>
                        <a:rPr lang="en-IE" sz="1200">
                          <a:effectLst/>
                        </a:rPr>
                        <a:t>Family:</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u="none" strike="noStrike">
                          <a:solidFill>
                            <a:srgbClr val="0B0080"/>
                          </a:solidFill>
                          <a:effectLst/>
                          <a:hlinkClick r:id="rId5" tooltip="Anthocerotaceae"/>
                        </a:rPr>
                        <a:t>Anthocerotaceae</a:t>
                      </a:r>
                      <a:endParaRPr lang="en-IE" sz="1200">
                        <a:effectLst/>
                      </a:endParaRP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3111">
                <a:tc>
                  <a:txBody>
                    <a:bodyPr/>
                    <a:lstStyle/>
                    <a:p>
                      <a:pPr algn="l" fontAlgn="t"/>
                      <a:r>
                        <a:rPr lang="en-IE" sz="1200">
                          <a:effectLst/>
                        </a:rPr>
                        <a:t>Genus:</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200" b="1" i="1" dirty="0" err="1">
                          <a:effectLst/>
                        </a:rPr>
                        <a:t>Anthoceros</a:t>
                      </a:r>
                      <a:r>
                        <a:rPr lang="en-IE" sz="1200" dirty="0">
                          <a:effectLst/>
                        </a:rPr>
                        <a:t/>
                      </a:r>
                      <a:br>
                        <a:rPr lang="en-IE" sz="1200" dirty="0">
                          <a:effectLst/>
                        </a:rPr>
                      </a:br>
                      <a:r>
                        <a:rPr lang="en-IE" sz="1200" dirty="0">
                          <a:effectLst/>
                        </a:rPr>
                        <a:t>L.</a:t>
                      </a:r>
                    </a:p>
                  </a:txBody>
                  <a:tcPr marL="59035" marR="59035" marT="29518" marB="2951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662" t="35314" r="27602"/>
          <a:stretch/>
        </p:blipFill>
        <p:spPr bwMode="auto">
          <a:xfrm>
            <a:off x="1529257" y="1481959"/>
            <a:ext cx="4114800" cy="418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97870" y="5798348"/>
            <a:ext cx="2377574" cy="369332"/>
          </a:xfrm>
          <a:prstGeom prst="rect">
            <a:avLst/>
          </a:prstGeom>
        </p:spPr>
        <p:txBody>
          <a:bodyPr wrap="none">
            <a:spAutoFit/>
          </a:bodyPr>
          <a:lstStyle/>
          <a:p>
            <a:r>
              <a:rPr lang="en-IE" i="1" dirty="0" err="1"/>
              <a:t>Anthoceros</a:t>
            </a:r>
            <a:r>
              <a:rPr lang="en-IE" i="1" dirty="0"/>
              <a:t> </a:t>
            </a:r>
            <a:r>
              <a:rPr lang="en-IE" i="1" dirty="0" err="1"/>
              <a:t>agrestis</a:t>
            </a:r>
            <a:endParaRPr lang="en-IE" dirty="0"/>
          </a:p>
        </p:txBody>
      </p:sp>
      <p:pic>
        <p:nvPicPr>
          <p:cNvPr id="6147" name="Picture 3"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550" y="198755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3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615" y="-1"/>
            <a:ext cx="9864998" cy="6747641"/>
          </a:xfrm>
        </p:spPr>
        <p:txBody>
          <a:bodyPr/>
          <a:lstStyle/>
          <a:p>
            <a:endParaRPr lang="en-I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58" t="23922" r="38930" b="11207"/>
          <a:stretch/>
        </p:blipFill>
        <p:spPr bwMode="auto">
          <a:xfrm>
            <a:off x="1702676" y="-64784"/>
            <a:ext cx="9601200" cy="686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5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393" y="0"/>
            <a:ext cx="9581219" cy="6858000"/>
          </a:xfrm>
        </p:spPr>
        <p:txBody>
          <a:bodyPr/>
          <a:lstStyle/>
          <a:p>
            <a:endParaRPr lang="en-I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00" t="25000" r="39173" b="24784"/>
          <a:stretch/>
        </p:blipFill>
        <p:spPr bwMode="auto">
          <a:xfrm>
            <a:off x="1860328" y="0"/>
            <a:ext cx="103316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351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6" t="24354" r="39052" b="35345"/>
          <a:stretch/>
        </p:blipFill>
        <p:spPr bwMode="auto">
          <a:xfrm>
            <a:off x="1718441" y="31530"/>
            <a:ext cx="10473559" cy="670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71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4" t="19396" r="39052" b="6249"/>
          <a:stretch/>
        </p:blipFill>
        <p:spPr bwMode="auto">
          <a:xfrm>
            <a:off x="1671145" y="0"/>
            <a:ext cx="10405241" cy="673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180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745" y="117401"/>
            <a:ext cx="6353502" cy="664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38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73" t="18749" r="39536" b="7975"/>
          <a:stretch/>
        </p:blipFill>
        <p:spPr bwMode="auto">
          <a:xfrm>
            <a:off x="2060646" y="0"/>
            <a:ext cx="84716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76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79" t="41379" r="39536" b="38578"/>
          <a:stretch/>
        </p:blipFill>
        <p:spPr bwMode="auto">
          <a:xfrm>
            <a:off x="1671144" y="1292771"/>
            <a:ext cx="10520855" cy="33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531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296" t="18858" r="39055" b="5712"/>
          <a:stretch/>
        </p:blipFill>
        <p:spPr bwMode="auto">
          <a:xfrm>
            <a:off x="2711668" y="15764"/>
            <a:ext cx="6968359" cy="551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99" t="20905" r="39052" b="53233"/>
          <a:stretch/>
        </p:blipFill>
        <p:spPr bwMode="auto">
          <a:xfrm>
            <a:off x="2711667" y="5533696"/>
            <a:ext cx="6968359" cy="189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90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765" y="193182"/>
            <a:ext cx="10625072" cy="6490772"/>
          </a:xfrm>
        </p:spPr>
        <p:txBody>
          <a:bodyPr>
            <a:normAutofit/>
          </a:bodyPr>
          <a:lstStyle/>
          <a:p>
            <a:pPr algn="just">
              <a:lnSpc>
                <a:spcPct val="150000"/>
              </a:lnSpc>
              <a:spcBef>
                <a:spcPts val="0"/>
              </a:spcBef>
            </a:pPr>
            <a:r>
              <a:rPr lang="en-IE" sz="2400" b="1" dirty="0" smtClean="0">
                <a:solidFill>
                  <a:srgbClr val="0070C0"/>
                </a:solidFill>
              </a:rPr>
              <a:t>Introduction:</a:t>
            </a:r>
          </a:p>
          <a:p>
            <a:pPr algn="just">
              <a:lnSpc>
                <a:spcPct val="150000"/>
              </a:lnSpc>
              <a:spcBef>
                <a:spcPts val="0"/>
              </a:spcBef>
            </a:pPr>
            <a:r>
              <a:rPr lang="en-IE" dirty="0" smtClean="0"/>
              <a:t>The </a:t>
            </a:r>
            <a:r>
              <a:rPr lang="en-IE" dirty="0"/>
              <a:t>division </a:t>
            </a:r>
            <a:r>
              <a:rPr lang="en-IE" dirty="0" err="1"/>
              <a:t>Bryophyta</a:t>
            </a:r>
            <a:r>
              <a:rPr lang="en-IE" dirty="0"/>
              <a:t> (Gr. </a:t>
            </a:r>
            <a:r>
              <a:rPr lang="en-IE" dirty="0" err="1"/>
              <a:t>bryon</a:t>
            </a:r>
            <a:r>
              <a:rPr lang="en-IE" dirty="0"/>
              <a:t>=moss) includes over 25000 species of non-vascular </a:t>
            </a:r>
            <a:r>
              <a:rPr lang="en-IE" dirty="0" err="1"/>
              <a:t>embryophytes</a:t>
            </a:r>
            <a:r>
              <a:rPr lang="en-IE" dirty="0"/>
              <a:t> such as mosses, liverworts and hornworts</a:t>
            </a:r>
            <a:r>
              <a:rPr lang="en-IE" dirty="0" smtClean="0"/>
              <a:t>.</a:t>
            </a:r>
            <a:endParaRPr lang="en-IE" dirty="0"/>
          </a:p>
          <a:p>
            <a:pPr algn="just">
              <a:lnSpc>
                <a:spcPct val="150000"/>
              </a:lnSpc>
              <a:spcBef>
                <a:spcPts val="0"/>
              </a:spcBef>
            </a:pPr>
            <a:r>
              <a:rPr lang="en-IE" dirty="0"/>
              <a:t>Bryophytes are small plants (2cm to 60cm) that grow in moist shady places. They don’t attain great heights because of absence of roots, vascular tissues, mechanical tissues and cuticle. They are terrestrial but require external water to complete their life cycle</a:t>
            </a:r>
            <a:r>
              <a:rPr lang="en-IE" dirty="0" smtClean="0"/>
              <a:t>.</a:t>
            </a:r>
            <a:endParaRPr lang="en-IE" dirty="0"/>
          </a:p>
          <a:p>
            <a:pPr algn="just">
              <a:lnSpc>
                <a:spcPct val="150000"/>
              </a:lnSpc>
              <a:spcBef>
                <a:spcPts val="0"/>
              </a:spcBef>
            </a:pPr>
            <a:r>
              <a:rPr lang="en-IE" dirty="0"/>
              <a:t>Hence, they are called “</a:t>
            </a:r>
            <a:r>
              <a:rPr lang="en-IE" b="1" dirty="0"/>
              <a:t>Amphibians of plant kingdom</a:t>
            </a:r>
            <a:r>
              <a:rPr lang="en-IE" dirty="0" smtClean="0"/>
              <a:t>”.</a:t>
            </a:r>
          </a:p>
          <a:p>
            <a:pPr algn="just">
              <a:lnSpc>
                <a:spcPct val="150000"/>
              </a:lnSpc>
              <a:spcBef>
                <a:spcPts val="0"/>
              </a:spcBef>
            </a:pPr>
            <a:r>
              <a:rPr lang="en-IE" dirty="0" smtClean="0"/>
              <a:t>The </a:t>
            </a:r>
            <a:r>
              <a:rPr lang="en-IE" dirty="0"/>
              <a:t>fossil record indicates that bryophytes evolved on earth about 395 – 430 million years ago (i.e. during Silurian period of </a:t>
            </a:r>
            <a:r>
              <a:rPr lang="en-IE" dirty="0" err="1"/>
              <a:t>Paleozoic</a:t>
            </a:r>
            <a:r>
              <a:rPr lang="en-IE" dirty="0"/>
              <a:t> era). The study of bryophytes is called </a:t>
            </a:r>
            <a:r>
              <a:rPr lang="en-IE" b="1" dirty="0" smtClean="0"/>
              <a:t>bryology</a:t>
            </a:r>
            <a:r>
              <a:rPr lang="en-IE" dirty="0" smtClean="0"/>
              <a:t>.</a:t>
            </a:r>
          </a:p>
          <a:p>
            <a:pPr algn="just">
              <a:lnSpc>
                <a:spcPct val="150000"/>
              </a:lnSpc>
              <a:spcBef>
                <a:spcPts val="0"/>
              </a:spcBef>
            </a:pPr>
            <a:r>
              <a:rPr lang="en-IE" dirty="0" smtClean="0"/>
              <a:t>Hedwig </a:t>
            </a:r>
            <a:r>
              <a:rPr lang="en-IE" dirty="0"/>
              <a:t>is called ‘Father of Bryology’. </a:t>
            </a:r>
            <a:endParaRPr lang="en-IE" dirty="0" smtClean="0"/>
          </a:p>
          <a:p>
            <a:pPr algn="just">
              <a:lnSpc>
                <a:spcPct val="150000"/>
              </a:lnSpc>
              <a:spcBef>
                <a:spcPts val="0"/>
              </a:spcBef>
            </a:pPr>
            <a:endParaRPr lang="en-IE" i="1" dirty="0"/>
          </a:p>
          <a:p>
            <a:pPr algn="just">
              <a:lnSpc>
                <a:spcPct val="150000"/>
              </a:lnSpc>
              <a:spcBef>
                <a:spcPts val="0"/>
              </a:spcBef>
            </a:pPr>
            <a:r>
              <a:rPr lang="en-IE" i="1" dirty="0" smtClean="0"/>
              <a:t>Source: </a:t>
            </a:r>
            <a:r>
              <a:rPr lang="en-IE" dirty="0">
                <a:hlinkClick r:id="rId2"/>
              </a:rPr>
              <a:t>http://www.biologydiscussion.com/bryophyta/bryophyta-features-classification-and-economic-importance/5654</a:t>
            </a:r>
            <a:endParaRPr lang="en-IE" i="1" dirty="0" smtClean="0"/>
          </a:p>
          <a:p>
            <a:pPr algn="just">
              <a:lnSpc>
                <a:spcPct val="150000"/>
              </a:lnSpc>
              <a:spcBef>
                <a:spcPts val="0"/>
              </a:spcBef>
            </a:pPr>
            <a:endParaRPr lang="en-IN" i="1" dirty="0"/>
          </a:p>
        </p:txBody>
      </p:sp>
    </p:spTree>
    <p:extLst>
      <p:ext uri="{BB962C8B-B14F-4D97-AF65-F5344CB8AC3E}">
        <p14:creationId xmlns:p14="http://schemas.microsoft.com/office/powerpoint/2010/main" val="216945694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4" t="23708" r="39173" b="7758"/>
          <a:stretch/>
        </p:blipFill>
        <p:spPr bwMode="auto">
          <a:xfrm>
            <a:off x="1623848" y="0"/>
            <a:ext cx="10568152" cy="689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8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6" t="22413" r="39294" b="37285"/>
          <a:stretch/>
        </p:blipFill>
        <p:spPr bwMode="auto">
          <a:xfrm>
            <a:off x="1623848" y="157656"/>
            <a:ext cx="10568151" cy="610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19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57" t="29094" r="40506" b="46552"/>
          <a:stretch/>
        </p:blipFill>
        <p:spPr bwMode="auto">
          <a:xfrm>
            <a:off x="1639614" y="961695"/>
            <a:ext cx="10426262" cy="270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86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sp>
        <p:nvSpPr>
          <p:cNvPr id="4" name="AutoShape 2" descr="https://istudy.pk/wp-content/uploads/2016/11/life-cycle-of-anthocer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90" y="0"/>
            <a:ext cx="55336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415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smtClean="0">
                <a:solidFill>
                  <a:srgbClr val="0070C0"/>
                </a:solidFill>
              </a:rPr>
              <a:t>References</a:t>
            </a:r>
            <a:endParaRPr lang="en-IE" sz="2400" b="1" dirty="0">
              <a:solidFill>
                <a:srgbClr val="0070C0"/>
              </a:solidFill>
            </a:endParaRPr>
          </a:p>
        </p:txBody>
      </p:sp>
      <p:sp>
        <p:nvSpPr>
          <p:cNvPr id="3" name="Content Placeholder 2"/>
          <p:cNvSpPr>
            <a:spLocks noGrp="1"/>
          </p:cNvSpPr>
          <p:nvPr>
            <p:ph idx="1"/>
          </p:nvPr>
        </p:nvSpPr>
        <p:spPr>
          <a:xfrm>
            <a:off x="2400026" y="1329558"/>
            <a:ext cx="8915400" cy="3777622"/>
          </a:xfrm>
        </p:spPr>
        <p:txBody>
          <a:bodyPr/>
          <a:lstStyle/>
          <a:p>
            <a:r>
              <a:rPr lang="en-IE" dirty="0" smtClean="0"/>
              <a:t>Source : 		</a:t>
            </a:r>
            <a:r>
              <a:rPr lang="en-IE" dirty="0">
                <a:hlinkClick r:id="rId2"/>
              </a:rPr>
              <a:t>https://istudy.pk/anthoceros</a:t>
            </a:r>
            <a:r>
              <a:rPr lang="en-IE" dirty="0" smtClean="0">
                <a:hlinkClick r:id="rId2"/>
              </a:rPr>
              <a:t>/</a:t>
            </a:r>
            <a:endParaRPr lang="en-IE" dirty="0" smtClean="0"/>
          </a:p>
          <a:p>
            <a:r>
              <a:rPr lang="en-IE" dirty="0">
                <a:hlinkClick r:id="rId3"/>
              </a:rPr>
              <a:t>https://</a:t>
            </a:r>
            <a:r>
              <a:rPr lang="en-IE" dirty="0" smtClean="0">
                <a:hlinkClick r:id="rId3"/>
              </a:rPr>
              <a:t>www.slideshare.net/pranjaldhaka/anthoceros-ppt</a:t>
            </a:r>
            <a:endParaRPr lang="en-IE" dirty="0" smtClean="0"/>
          </a:p>
          <a:p>
            <a:r>
              <a:rPr lang="en-IE" dirty="0">
                <a:hlinkClick r:id="rId4"/>
              </a:rPr>
              <a:t>https://</a:t>
            </a:r>
            <a:r>
              <a:rPr lang="en-IE" dirty="0" smtClean="0">
                <a:hlinkClick r:id="rId4"/>
              </a:rPr>
              <a:t>www.slideshare.net/jayakar/anthoceros</a:t>
            </a:r>
            <a:endParaRPr lang="en-IE" dirty="0" smtClean="0"/>
          </a:p>
          <a:p>
            <a:r>
              <a:rPr lang="en-IE" dirty="0"/>
              <a:t>A textbook of BOTANY, Paper-A---Diversity of Plants by </a:t>
            </a:r>
            <a:r>
              <a:rPr lang="en-IE" dirty="0" err="1"/>
              <a:t>Tanveer</a:t>
            </a:r>
            <a:r>
              <a:rPr lang="en-IE" dirty="0"/>
              <a:t> Ahmad Malik and </a:t>
            </a:r>
            <a:r>
              <a:rPr lang="en-IE" dirty="0" err="1"/>
              <a:t>Dr.</a:t>
            </a:r>
            <a:r>
              <a:rPr lang="en-IE" dirty="0"/>
              <a:t> </a:t>
            </a:r>
            <a:r>
              <a:rPr lang="en-IE" dirty="0" err="1"/>
              <a:t>Hammad</a:t>
            </a:r>
            <a:r>
              <a:rPr lang="en-IE" dirty="0"/>
              <a:t> Ashraf</a:t>
            </a:r>
          </a:p>
          <a:p>
            <a:endParaRPr lang="en-IE" dirty="0" smtClean="0"/>
          </a:p>
          <a:p>
            <a:endParaRPr lang="en-IE" dirty="0" smtClean="0"/>
          </a:p>
          <a:p>
            <a:endParaRPr lang="en-IE" dirty="0"/>
          </a:p>
        </p:txBody>
      </p:sp>
    </p:spTree>
    <p:extLst>
      <p:ext uri="{BB962C8B-B14F-4D97-AF65-F5344CB8AC3E}">
        <p14:creationId xmlns:p14="http://schemas.microsoft.com/office/powerpoint/2010/main" val="37447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560" y="167425"/>
            <a:ext cx="10862440" cy="6690575"/>
          </a:xfrm>
        </p:spPr>
        <p:txBody>
          <a:bodyPr>
            <a:normAutofit fontScale="92500" lnSpcReduction="10000"/>
          </a:bodyPr>
          <a:lstStyle/>
          <a:p>
            <a:pPr marL="0" indent="0" fontAlgn="base">
              <a:buNone/>
            </a:pPr>
            <a:r>
              <a:rPr lang="en-IE" sz="2400" b="1" dirty="0">
                <a:solidFill>
                  <a:srgbClr val="0070C0"/>
                </a:solidFill>
              </a:rPr>
              <a:t>Salient features of Bryophytes:</a:t>
            </a:r>
          </a:p>
          <a:p>
            <a:pPr fontAlgn="base">
              <a:lnSpc>
                <a:spcPct val="160000"/>
              </a:lnSpc>
              <a:spcBef>
                <a:spcPts val="0"/>
              </a:spcBef>
            </a:pPr>
            <a:r>
              <a:rPr lang="en-IE" dirty="0"/>
              <a:t>1. Bryophytes grow in damp and shady places.</a:t>
            </a:r>
          </a:p>
          <a:p>
            <a:pPr fontAlgn="base">
              <a:lnSpc>
                <a:spcPct val="160000"/>
              </a:lnSpc>
              <a:spcBef>
                <a:spcPts val="0"/>
              </a:spcBef>
            </a:pPr>
            <a:r>
              <a:rPr lang="en-IE" dirty="0"/>
              <a:t>2. They follow heterologous </a:t>
            </a:r>
            <a:r>
              <a:rPr lang="en-IE" dirty="0" err="1"/>
              <a:t>haplodiplobiontic</a:t>
            </a:r>
            <a:r>
              <a:rPr lang="en-IE" dirty="0"/>
              <a:t> type of life cycle.</a:t>
            </a:r>
          </a:p>
          <a:p>
            <a:pPr fontAlgn="base">
              <a:lnSpc>
                <a:spcPct val="160000"/>
              </a:lnSpc>
              <a:spcBef>
                <a:spcPts val="0"/>
              </a:spcBef>
            </a:pPr>
            <a:r>
              <a:rPr lang="en-IE" dirty="0"/>
              <a:t>3. The dominant plant body is gametophyte on which sporophyte is </a:t>
            </a:r>
            <a:r>
              <a:rPr lang="en-IE" dirty="0" err="1"/>
              <a:t>semiparasitic</a:t>
            </a:r>
            <a:r>
              <a:rPr lang="en-IE" dirty="0"/>
              <a:t> for its nutrition.</a:t>
            </a:r>
          </a:p>
          <a:p>
            <a:pPr fontAlgn="base">
              <a:lnSpc>
                <a:spcPct val="160000"/>
              </a:lnSpc>
              <a:spcBef>
                <a:spcPts val="0"/>
              </a:spcBef>
            </a:pPr>
            <a:r>
              <a:rPr lang="en-IE" dirty="0" smtClean="0"/>
              <a:t>4</a:t>
            </a:r>
            <a:r>
              <a:rPr lang="en-IE" dirty="0"/>
              <a:t>. The </a:t>
            </a:r>
            <a:r>
              <a:rPr lang="en-IE" dirty="0" err="1"/>
              <a:t>thalloid</a:t>
            </a:r>
            <a:r>
              <a:rPr lang="en-IE" dirty="0"/>
              <a:t> gametophyte differentiated in to rhizoids, axis (stem) and leaves.</a:t>
            </a:r>
          </a:p>
          <a:p>
            <a:pPr fontAlgn="base">
              <a:lnSpc>
                <a:spcPct val="160000"/>
              </a:lnSpc>
              <a:spcBef>
                <a:spcPts val="0"/>
              </a:spcBef>
            </a:pPr>
            <a:r>
              <a:rPr lang="en-IE" dirty="0"/>
              <a:t>Vascular tissues (xylem and phloem) absent.</a:t>
            </a:r>
          </a:p>
          <a:p>
            <a:pPr fontAlgn="base">
              <a:lnSpc>
                <a:spcPct val="160000"/>
              </a:lnSpc>
              <a:spcBef>
                <a:spcPts val="0"/>
              </a:spcBef>
            </a:pPr>
            <a:r>
              <a:rPr lang="en-IE" dirty="0"/>
              <a:t>6. The gametophyte bears multi-cellular and jacketed sex organs (antheridia and archegonia).</a:t>
            </a:r>
          </a:p>
          <a:p>
            <a:pPr fontAlgn="base">
              <a:lnSpc>
                <a:spcPct val="160000"/>
              </a:lnSpc>
              <a:spcBef>
                <a:spcPts val="0"/>
              </a:spcBef>
            </a:pPr>
            <a:r>
              <a:rPr lang="en-IE" dirty="0"/>
              <a:t>7. Sexual reproduction is </a:t>
            </a:r>
            <a:r>
              <a:rPr lang="en-IE" dirty="0" err="1"/>
              <a:t>oogamous</a:t>
            </a:r>
            <a:r>
              <a:rPr lang="en-IE" dirty="0"/>
              <a:t> type.</a:t>
            </a:r>
          </a:p>
          <a:p>
            <a:pPr fontAlgn="base">
              <a:lnSpc>
                <a:spcPct val="160000"/>
              </a:lnSpc>
              <a:spcBef>
                <a:spcPts val="0"/>
              </a:spcBef>
            </a:pPr>
            <a:r>
              <a:rPr lang="en-IE" dirty="0"/>
              <a:t>8. Multi-cellular embryo develops inside </a:t>
            </a:r>
            <a:r>
              <a:rPr lang="en-IE" dirty="0" err="1"/>
              <a:t>archegonium</a:t>
            </a:r>
            <a:r>
              <a:rPr lang="en-IE" dirty="0"/>
              <a:t>.</a:t>
            </a:r>
          </a:p>
          <a:p>
            <a:pPr fontAlgn="base">
              <a:lnSpc>
                <a:spcPct val="160000"/>
              </a:lnSpc>
              <a:spcBef>
                <a:spcPts val="0"/>
              </a:spcBef>
            </a:pPr>
            <a:r>
              <a:rPr lang="en-IE" dirty="0"/>
              <a:t>9. Sporophyte differentiated into foot, seta and capsule.</a:t>
            </a:r>
          </a:p>
          <a:p>
            <a:pPr fontAlgn="base">
              <a:lnSpc>
                <a:spcPct val="160000"/>
              </a:lnSpc>
              <a:spcBef>
                <a:spcPts val="0"/>
              </a:spcBef>
            </a:pPr>
            <a:r>
              <a:rPr lang="en-IE" dirty="0"/>
              <a:t>10. Capsule produces haploid </a:t>
            </a:r>
            <a:r>
              <a:rPr lang="en-IE" dirty="0" err="1"/>
              <a:t>meiospores</a:t>
            </a:r>
            <a:r>
              <a:rPr lang="en-IE" dirty="0"/>
              <a:t> of similar types (</a:t>
            </a:r>
            <a:r>
              <a:rPr lang="en-IE" dirty="0" err="1"/>
              <a:t>homosporous</a:t>
            </a:r>
            <a:r>
              <a:rPr lang="en-IE" dirty="0"/>
              <a:t>).</a:t>
            </a:r>
          </a:p>
          <a:p>
            <a:pPr fontAlgn="base">
              <a:lnSpc>
                <a:spcPct val="160000"/>
              </a:lnSpc>
              <a:spcBef>
                <a:spcPts val="0"/>
              </a:spcBef>
            </a:pPr>
            <a:r>
              <a:rPr lang="en-IE" dirty="0"/>
              <a:t>11. Spore germinates into juvenile gametophyte called </a:t>
            </a:r>
            <a:r>
              <a:rPr lang="en-IE" dirty="0" err="1"/>
              <a:t>protonema</a:t>
            </a:r>
            <a:r>
              <a:rPr lang="en-IE" dirty="0"/>
              <a:t>.</a:t>
            </a:r>
          </a:p>
          <a:p>
            <a:pPr fontAlgn="base">
              <a:lnSpc>
                <a:spcPct val="160000"/>
              </a:lnSpc>
              <a:spcBef>
                <a:spcPts val="0"/>
              </a:spcBef>
            </a:pPr>
            <a:r>
              <a:rPr lang="en-IE" dirty="0"/>
              <a:t>12. Progressive sterilization of </a:t>
            </a:r>
            <a:r>
              <a:rPr lang="en-IE" dirty="0" err="1"/>
              <a:t>sporogenous</a:t>
            </a:r>
            <a:r>
              <a:rPr lang="en-IE" dirty="0"/>
              <a:t> tissue noticed from lower to higher bryophytes.</a:t>
            </a:r>
          </a:p>
          <a:p>
            <a:pPr fontAlgn="base">
              <a:lnSpc>
                <a:spcPct val="160000"/>
              </a:lnSpc>
              <a:spcBef>
                <a:spcPts val="0"/>
              </a:spcBef>
            </a:pPr>
            <a:r>
              <a:rPr lang="en-IE" dirty="0" smtClean="0"/>
              <a:t>13</a:t>
            </a:r>
            <a:r>
              <a:rPr lang="en-IE" dirty="0"/>
              <a:t>. Bryophytes are classified under three classes: </a:t>
            </a:r>
            <a:r>
              <a:rPr lang="en-IE" b="1" dirty="0" err="1"/>
              <a:t>Hepaticae</a:t>
            </a:r>
            <a:r>
              <a:rPr lang="en-IE" dirty="0"/>
              <a:t> (Liverworts), </a:t>
            </a:r>
            <a:r>
              <a:rPr lang="en-IE" b="1" dirty="0" err="1"/>
              <a:t>Anthocerotae</a:t>
            </a:r>
            <a:r>
              <a:rPr lang="en-IE" b="1" dirty="0"/>
              <a:t> </a:t>
            </a:r>
            <a:r>
              <a:rPr lang="en-IE" dirty="0"/>
              <a:t>(Hornworts) and </a:t>
            </a:r>
            <a:r>
              <a:rPr lang="en-IE" b="1" dirty="0" err="1"/>
              <a:t>Musci</a:t>
            </a:r>
            <a:r>
              <a:rPr lang="en-IE" b="1" dirty="0"/>
              <a:t> </a:t>
            </a:r>
            <a:r>
              <a:rPr lang="en-IE" dirty="0"/>
              <a:t>(Mosses</a:t>
            </a:r>
            <a:r>
              <a:rPr lang="en-IE" dirty="0" smtClean="0"/>
              <a:t>).</a:t>
            </a:r>
          </a:p>
          <a:p>
            <a:pPr fontAlgn="base">
              <a:lnSpc>
                <a:spcPct val="160000"/>
              </a:lnSpc>
              <a:spcBef>
                <a:spcPts val="0"/>
              </a:spcBef>
            </a:pPr>
            <a:r>
              <a:rPr lang="en-IE" i="1" dirty="0"/>
              <a:t>Source: </a:t>
            </a:r>
            <a:r>
              <a:rPr lang="en-IE" dirty="0">
                <a:hlinkClick r:id="rId2"/>
              </a:rPr>
              <a:t>http://www.biologydiscussion.com/bryophyta/bryophyta-features-classification-and-economic-importance/5654</a:t>
            </a:r>
            <a:endParaRPr lang="en-IE" i="1" dirty="0"/>
          </a:p>
          <a:p>
            <a:pPr fontAlgn="base"/>
            <a:endParaRPr lang="en-IE" dirty="0"/>
          </a:p>
          <a:p>
            <a:pPr marL="0" indent="0">
              <a:buNone/>
            </a:pPr>
            <a:endParaRPr lang="en-IN" b="1" dirty="0" smtClean="0"/>
          </a:p>
        </p:txBody>
      </p:sp>
    </p:spTree>
    <p:extLst>
      <p:ext uri="{BB962C8B-B14F-4D97-AF65-F5344CB8AC3E}">
        <p14:creationId xmlns:p14="http://schemas.microsoft.com/office/powerpoint/2010/main" val="23076522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3985" y="0"/>
            <a:ext cx="6363765" cy="684474"/>
          </a:xfrm>
        </p:spPr>
        <p:txBody>
          <a:bodyPr>
            <a:normAutofit/>
          </a:bodyPr>
          <a:lstStyle/>
          <a:p>
            <a:pPr fontAlgn="base"/>
            <a:r>
              <a:rPr lang="en-IE" sz="2400" b="1" dirty="0">
                <a:solidFill>
                  <a:srgbClr val="0070C0"/>
                </a:solidFill>
              </a:rPr>
              <a:t>Classification of Bryophytes:</a:t>
            </a:r>
          </a:p>
        </p:txBody>
      </p:sp>
      <p:sp>
        <p:nvSpPr>
          <p:cNvPr id="3" name="Content Placeholder 2"/>
          <p:cNvSpPr>
            <a:spLocks noGrp="1"/>
          </p:cNvSpPr>
          <p:nvPr>
            <p:ph idx="1"/>
          </p:nvPr>
        </p:nvSpPr>
        <p:spPr>
          <a:xfrm>
            <a:off x="1622738" y="656823"/>
            <a:ext cx="9881874" cy="6143222"/>
          </a:xfrm>
        </p:spPr>
        <p:txBody>
          <a:bodyPr>
            <a:normAutofit/>
          </a:bodyPr>
          <a:lstStyle/>
          <a:p>
            <a:pPr fontAlgn="base">
              <a:lnSpc>
                <a:spcPct val="150000"/>
              </a:lnSpc>
              <a:spcBef>
                <a:spcPts val="0"/>
              </a:spcBef>
            </a:pPr>
            <a:r>
              <a:rPr lang="en-IE" dirty="0"/>
              <a:t>According to the latest recommendations of ICBN (International Code of Botanical Nomenclature), bryophytes have been divided into three classes.</a:t>
            </a:r>
          </a:p>
          <a:p>
            <a:pPr fontAlgn="base">
              <a:lnSpc>
                <a:spcPct val="150000"/>
              </a:lnSpc>
              <a:spcBef>
                <a:spcPts val="0"/>
              </a:spcBef>
            </a:pPr>
            <a:r>
              <a:rPr lang="en-IE" dirty="0"/>
              <a:t>1. </a:t>
            </a:r>
            <a:r>
              <a:rPr lang="en-IE" dirty="0" err="1"/>
              <a:t>Hepaticae</a:t>
            </a:r>
            <a:r>
              <a:rPr lang="en-IE" dirty="0"/>
              <a:t> ( </a:t>
            </a:r>
            <a:r>
              <a:rPr lang="en-IE" dirty="0" err="1"/>
              <a:t>Hepaticopsida</a:t>
            </a:r>
            <a:r>
              <a:rPr lang="en-IE" dirty="0"/>
              <a:t> = Liverworts)</a:t>
            </a:r>
          </a:p>
          <a:p>
            <a:pPr fontAlgn="base">
              <a:lnSpc>
                <a:spcPct val="150000"/>
              </a:lnSpc>
              <a:spcBef>
                <a:spcPts val="0"/>
              </a:spcBef>
            </a:pPr>
            <a:r>
              <a:rPr lang="en-IE" dirty="0"/>
              <a:t>2. </a:t>
            </a:r>
            <a:r>
              <a:rPr lang="en-IE" dirty="0" err="1"/>
              <a:t>Anthocerotae</a:t>
            </a:r>
            <a:r>
              <a:rPr lang="en-IE" dirty="0"/>
              <a:t> (</a:t>
            </a:r>
            <a:r>
              <a:rPr lang="en-IE" dirty="0" err="1"/>
              <a:t>Anthocertopsida</a:t>
            </a:r>
            <a:r>
              <a:rPr lang="en-IE" dirty="0"/>
              <a:t>= Hornworts)</a:t>
            </a:r>
          </a:p>
          <a:p>
            <a:pPr fontAlgn="base">
              <a:lnSpc>
                <a:spcPct val="150000"/>
              </a:lnSpc>
              <a:spcBef>
                <a:spcPts val="0"/>
              </a:spcBef>
            </a:pPr>
            <a:r>
              <a:rPr lang="en-IE" cap="all" dirty="0" smtClean="0"/>
              <a:t>3. </a:t>
            </a:r>
            <a:r>
              <a:rPr lang="en-IE" dirty="0" err="1" smtClean="0"/>
              <a:t>Musci</a:t>
            </a:r>
            <a:r>
              <a:rPr lang="en-IE" dirty="0" smtClean="0"/>
              <a:t> </a:t>
            </a:r>
            <a:r>
              <a:rPr lang="en-IE" dirty="0"/>
              <a:t>(</a:t>
            </a:r>
            <a:r>
              <a:rPr lang="en-IE" dirty="0" err="1"/>
              <a:t>Bryopsida</a:t>
            </a:r>
            <a:r>
              <a:rPr lang="en-IE" dirty="0"/>
              <a:t>= Mosses</a:t>
            </a:r>
            <a:r>
              <a:rPr lang="en-IE" dirty="0" smtClean="0"/>
              <a:t>)</a:t>
            </a:r>
          </a:p>
          <a:p>
            <a:pPr fontAlgn="base">
              <a:lnSpc>
                <a:spcPct val="150000"/>
              </a:lnSpc>
              <a:spcBef>
                <a:spcPts val="0"/>
              </a:spcBef>
            </a:pPr>
            <a:r>
              <a:rPr lang="en-IE" b="1" dirty="0"/>
              <a:t>Class 1. </a:t>
            </a:r>
            <a:r>
              <a:rPr lang="en-IE" b="1" dirty="0" err="1"/>
              <a:t>Hepaticae</a:t>
            </a:r>
            <a:r>
              <a:rPr lang="en-IE" b="1" dirty="0"/>
              <a:t> or </a:t>
            </a:r>
            <a:r>
              <a:rPr lang="en-IE" b="1" dirty="0" err="1"/>
              <a:t>Hepaticopsida</a:t>
            </a:r>
            <a:r>
              <a:rPr lang="en-IE" b="1" dirty="0"/>
              <a:t>:</a:t>
            </a:r>
            <a:endParaRPr lang="en-IE" dirty="0"/>
          </a:p>
          <a:p>
            <a:pPr fontAlgn="base">
              <a:lnSpc>
                <a:spcPct val="150000"/>
              </a:lnSpc>
              <a:spcBef>
                <a:spcPts val="0"/>
              </a:spcBef>
            </a:pPr>
            <a:r>
              <a:rPr lang="en-IE" dirty="0"/>
              <a:t>1. </a:t>
            </a:r>
            <a:r>
              <a:rPr lang="en-IE" dirty="0" err="1"/>
              <a:t>Gametophytic</a:t>
            </a:r>
            <a:r>
              <a:rPr lang="en-IE" dirty="0"/>
              <a:t> plant body is either </a:t>
            </a:r>
            <a:r>
              <a:rPr lang="en-IE" dirty="0" err="1"/>
              <a:t>thalloid</a:t>
            </a:r>
            <a:r>
              <a:rPr lang="en-IE" dirty="0"/>
              <a:t> or foliose. If foliose, the lateral appendages (leaves) are without mid-rib. Always </a:t>
            </a:r>
            <a:r>
              <a:rPr lang="en-IE" dirty="0" err="1"/>
              <a:t>dorsiventral</a:t>
            </a:r>
            <a:r>
              <a:rPr lang="en-IE" dirty="0"/>
              <a:t>.</a:t>
            </a:r>
          </a:p>
          <a:p>
            <a:pPr fontAlgn="base">
              <a:lnSpc>
                <a:spcPct val="150000"/>
              </a:lnSpc>
              <a:spcBef>
                <a:spcPts val="0"/>
              </a:spcBef>
            </a:pPr>
            <a:r>
              <a:rPr lang="en-IE" dirty="0"/>
              <a:t>2. Rhizoids without septa.</a:t>
            </a:r>
          </a:p>
          <a:p>
            <a:pPr fontAlgn="base">
              <a:lnSpc>
                <a:spcPct val="150000"/>
              </a:lnSpc>
              <a:spcBef>
                <a:spcPts val="0"/>
              </a:spcBef>
            </a:pPr>
            <a:r>
              <a:rPr lang="en-IE" dirty="0" smtClean="0"/>
              <a:t>3</a:t>
            </a:r>
            <a:r>
              <a:rPr lang="en-IE" dirty="0"/>
              <a:t>. Each cell in the </a:t>
            </a:r>
            <a:r>
              <a:rPr lang="en-IE" dirty="0" err="1"/>
              <a:t>thallus</a:t>
            </a:r>
            <a:r>
              <a:rPr lang="en-IE" dirty="0"/>
              <a:t> contains many chloroplasts; the chloroplasts are without </a:t>
            </a:r>
            <a:r>
              <a:rPr lang="en-IE" dirty="0" err="1"/>
              <a:t>pyrenoi</a:t>
            </a:r>
            <a:r>
              <a:rPr lang="en-IE" dirty="0"/>
              <a:t>.</a:t>
            </a:r>
          </a:p>
          <a:p>
            <a:pPr fontAlgn="base">
              <a:lnSpc>
                <a:spcPct val="150000"/>
              </a:lnSpc>
              <a:spcBef>
                <a:spcPts val="0"/>
              </a:spcBef>
            </a:pPr>
            <a:r>
              <a:rPr lang="en-IE" dirty="0"/>
              <a:t>4. Sex organs are embedded in the dorsal surface.</a:t>
            </a:r>
          </a:p>
          <a:p>
            <a:pPr fontAlgn="base">
              <a:lnSpc>
                <a:spcPct val="150000"/>
              </a:lnSpc>
              <a:spcBef>
                <a:spcPts val="0"/>
              </a:spcBef>
            </a:pPr>
            <a:r>
              <a:rPr lang="en-IE" dirty="0"/>
              <a:t>5. Sporophyte may be simple (e.g., </a:t>
            </a:r>
            <a:r>
              <a:rPr lang="en-IE" i="1" dirty="0" err="1"/>
              <a:t>Riccia</a:t>
            </a:r>
            <a:r>
              <a:rPr lang="en-IE" dirty="0"/>
              <a:t>) having only a capsule, or differentiated into root, seta and capsule (e.g., </a:t>
            </a:r>
            <a:r>
              <a:rPr lang="en-IE" i="1" dirty="0" err="1"/>
              <a:t>Marchantia</a:t>
            </a:r>
            <a:r>
              <a:rPr lang="en-IE" i="1" dirty="0"/>
              <a:t>, </a:t>
            </a:r>
            <a:r>
              <a:rPr lang="en-IE" i="1" dirty="0" err="1"/>
              <a:t>Pallia</a:t>
            </a:r>
            <a:r>
              <a:rPr lang="en-IE" i="1" dirty="0"/>
              <a:t> </a:t>
            </a:r>
            <a:r>
              <a:rPr lang="en-IE" dirty="0"/>
              <a:t>and </a:t>
            </a:r>
            <a:r>
              <a:rPr lang="en-IE" i="1" dirty="0" err="1"/>
              <a:t>Porella</a:t>
            </a:r>
            <a:r>
              <a:rPr lang="en-IE" i="1" dirty="0"/>
              <a:t> </a:t>
            </a:r>
            <a:r>
              <a:rPr lang="en-IE" dirty="0"/>
              <a:t>etc.)</a:t>
            </a:r>
          </a:p>
          <a:p>
            <a:pPr fontAlgn="base">
              <a:lnSpc>
                <a:spcPct val="150000"/>
              </a:lnSpc>
              <a:spcBef>
                <a:spcPts val="0"/>
              </a:spcBef>
            </a:pPr>
            <a:r>
              <a:rPr lang="en-IE" dirty="0"/>
              <a:t>6. Capsule lacks </a:t>
            </a:r>
            <a:r>
              <a:rPr lang="en-IE" dirty="0" err="1"/>
              <a:t>columella</a:t>
            </a:r>
            <a:r>
              <a:rPr lang="en-IE" dirty="0"/>
              <a:t>.</a:t>
            </a:r>
          </a:p>
          <a:p>
            <a:pPr fontAlgn="base"/>
            <a:endParaRPr lang="en-IE" dirty="0"/>
          </a:p>
          <a:p>
            <a:pPr algn="just"/>
            <a:endParaRPr lang="en-IE" dirty="0"/>
          </a:p>
        </p:txBody>
      </p:sp>
    </p:spTree>
    <p:extLst>
      <p:ext uri="{BB962C8B-B14F-4D97-AF65-F5344CB8AC3E}">
        <p14:creationId xmlns:p14="http://schemas.microsoft.com/office/powerpoint/2010/main" val="421623003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4" y="991673"/>
            <a:ext cx="10225825" cy="5666704"/>
          </a:xfrm>
        </p:spPr>
        <p:txBody>
          <a:bodyPr>
            <a:normAutofit/>
          </a:bodyPr>
          <a:lstStyle/>
          <a:p>
            <a:pPr fontAlgn="base"/>
            <a:r>
              <a:rPr lang="en-IN" b="1" dirty="0"/>
              <a:t> </a:t>
            </a:r>
            <a:r>
              <a:rPr lang="en-IE" dirty="0"/>
              <a:t>7. It has 4 orders:</a:t>
            </a:r>
          </a:p>
          <a:p>
            <a:pPr fontAlgn="base"/>
            <a:r>
              <a:rPr lang="en-IE" dirty="0"/>
              <a:t>(i) </a:t>
            </a:r>
            <a:r>
              <a:rPr lang="en-IE" dirty="0" err="1"/>
              <a:t>Calobryales</a:t>
            </a:r>
            <a:endParaRPr lang="en-IE" dirty="0"/>
          </a:p>
          <a:p>
            <a:pPr fontAlgn="base"/>
            <a:r>
              <a:rPr lang="en-IE" dirty="0"/>
              <a:t>(ii) </a:t>
            </a:r>
            <a:r>
              <a:rPr lang="en-IE" dirty="0" err="1"/>
              <a:t>Jungermanniales</a:t>
            </a:r>
            <a:endParaRPr lang="en-IE" dirty="0"/>
          </a:p>
          <a:p>
            <a:pPr fontAlgn="base"/>
            <a:r>
              <a:rPr lang="en-IE" dirty="0"/>
              <a:t>(iii) </a:t>
            </a:r>
            <a:r>
              <a:rPr lang="en-IE" dirty="0" err="1"/>
              <a:t>Spherocarpales</a:t>
            </a:r>
            <a:endParaRPr lang="en-IE" dirty="0"/>
          </a:p>
          <a:p>
            <a:pPr fontAlgn="base"/>
            <a:r>
              <a:rPr lang="en-IE" dirty="0"/>
              <a:t>(iv) </a:t>
            </a:r>
            <a:r>
              <a:rPr lang="en-IE" dirty="0" err="1"/>
              <a:t>Marchantiales</a:t>
            </a:r>
            <a:r>
              <a:rPr lang="en-IE" dirty="0" smtClean="0"/>
              <a:t>.</a:t>
            </a:r>
          </a:p>
          <a:p>
            <a:pPr marL="0" indent="0" fontAlgn="base">
              <a:buNone/>
            </a:pPr>
            <a:endParaRPr lang="en-IE" dirty="0"/>
          </a:p>
          <a:p>
            <a:pPr algn="just">
              <a:lnSpc>
                <a:spcPct val="150000"/>
              </a:lnSpc>
              <a:spcBef>
                <a:spcPts val="0"/>
              </a:spcBef>
            </a:pPr>
            <a:endParaRPr lang="en-IE" dirty="0" smtClean="0"/>
          </a:p>
          <a:p>
            <a:pPr algn="just">
              <a:lnSpc>
                <a:spcPct val="150000"/>
              </a:lnSpc>
              <a:spcBef>
                <a:spcPts val="0"/>
              </a:spcBef>
            </a:pPr>
            <a:r>
              <a:rPr lang="en-IE" i="1" dirty="0" smtClean="0"/>
              <a:t>Source: </a:t>
            </a:r>
            <a:r>
              <a:rPr lang="en-IE" dirty="0" smtClean="0">
                <a:hlinkClick r:id="rId2"/>
              </a:rPr>
              <a:t>http</a:t>
            </a:r>
            <a:r>
              <a:rPr lang="en-IE" dirty="0">
                <a:hlinkClick r:id="rId2"/>
              </a:rPr>
              <a:t>://</a:t>
            </a:r>
            <a:r>
              <a:rPr lang="en-IE" dirty="0" smtClean="0">
                <a:hlinkClick r:id="rId2"/>
              </a:rPr>
              <a:t>www.biologydiscussion.com/bryophyta/bryophyta-features-classification-and-economic-importance/5654</a:t>
            </a:r>
            <a:endParaRPr lang="en-IE" dirty="0" smtClean="0"/>
          </a:p>
          <a:p>
            <a:pPr algn="just">
              <a:lnSpc>
                <a:spcPct val="150000"/>
              </a:lnSpc>
              <a:spcBef>
                <a:spcPts val="0"/>
              </a:spcBef>
            </a:pPr>
            <a:r>
              <a:rPr lang="en-IE" dirty="0" smtClean="0"/>
              <a:t>A textbook of BOTANY, Paper-A---Diversity of Plants by </a:t>
            </a:r>
            <a:r>
              <a:rPr lang="en-IE" dirty="0" err="1" smtClean="0"/>
              <a:t>Tanveer</a:t>
            </a:r>
            <a:r>
              <a:rPr lang="en-IE" dirty="0" smtClean="0"/>
              <a:t> Ahmad Malik and </a:t>
            </a:r>
            <a:r>
              <a:rPr lang="en-IE" dirty="0" err="1" smtClean="0"/>
              <a:t>Dr.</a:t>
            </a:r>
            <a:r>
              <a:rPr lang="en-IE" dirty="0" smtClean="0"/>
              <a:t> </a:t>
            </a:r>
            <a:r>
              <a:rPr lang="en-IE" dirty="0" err="1" smtClean="0"/>
              <a:t>Hammad</a:t>
            </a:r>
            <a:r>
              <a:rPr lang="en-IE" dirty="0" smtClean="0"/>
              <a:t> Ashraf</a:t>
            </a:r>
            <a:endParaRPr lang="en-IE" dirty="0"/>
          </a:p>
          <a:p>
            <a:pPr algn="just">
              <a:lnSpc>
                <a:spcPct val="150000"/>
              </a:lnSpc>
              <a:spcBef>
                <a:spcPts val="0"/>
              </a:spcBef>
            </a:pPr>
            <a:endParaRPr lang="en-IN" b="1" dirty="0"/>
          </a:p>
        </p:txBody>
      </p:sp>
    </p:spTree>
    <p:extLst>
      <p:ext uri="{BB962C8B-B14F-4D97-AF65-F5344CB8AC3E}">
        <p14:creationId xmlns:p14="http://schemas.microsoft.com/office/powerpoint/2010/main" val="264871847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375" y="128789"/>
            <a:ext cx="10530625" cy="6729211"/>
          </a:xfrm>
        </p:spPr>
        <p:txBody>
          <a:bodyPr>
            <a:normAutofit/>
          </a:bodyPr>
          <a:lstStyle/>
          <a:p>
            <a:pPr algn="just" fontAlgn="base">
              <a:lnSpc>
                <a:spcPct val="150000"/>
              </a:lnSpc>
              <a:spcBef>
                <a:spcPts val="0"/>
              </a:spcBef>
            </a:pPr>
            <a:r>
              <a:rPr lang="en-IE" b="1" dirty="0"/>
              <a:t>Class 2. </a:t>
            </a:r>
            <a:r>
              <a:rPr lang="en-IE" b="1" dirty="0" err="1"/>
              <a:t>Anthocerotae</a:t>
            </a:r>
            <a:r>
              <a:rPr lang="en-IE" b="1" dirty="0"/>
              <a:t> or </a:t>
            </a:r>
            <a:r>
              <a:rPr lang="en-IE" b="1" dirty="0" err="1"/>
              <a:t>Anthocerotopsid</a:t>
            </a:r>
            <a:r>
              <a:rPr lang="en-IE" b="1" dirty="0"/>
              <a:t>:</a:t>
            </a:r>
            <a:endParaRPr lang="en-IE" dirty="0"/>
          </a:p>
          <a:p>
            <a:pPr algn="just" fontAlgn="base">
              <a:lnSpc>
                <a:spcPct val="150000"/>
              </a:lnSpc>
              <a:spcBef>
                <a:spcPts val="0"/>
              </a:spcBef>
            </a:pPr>
            <a:r>
              <a:rPr lang="en-IE" dirty="0"/>
              <a:t>1. </a:t>
            </a:r>
            <a:r>
              <a:rPr lang="en-IE" dirty="0" err="1"/>
              <a:t>Gametophytic</a:t>
            </a:r>
            <a:r>
              <a:rPr lang="en-IE" dirty="0"/>
              <a:t> plant body is simple, </a:t>
            </a:r>
            <a:r>
              <a:rPr lang="en-IE" dirty="0" err="1"/>
              <a:t>thalloid</a:t>
            </a:r>
            <a:r>
              <a:rPr lang="en-IE" dirty="0"/>
              <a:t>; </a:t>
            </a:r>
            <a:r>
              <a:rPr lang="en-IE" dirty="0" err="1"/>
              <a:t>thallus</a:t>
            </a:r>
            <a:r>
              <a:rPr lang="en-IE" dirty="0"/>
              <a:t> </a:t>
            </a:r>
            <a:r>
              <a:rPr lang="en-IE" dirty="0" err="1"/>
              <a:t>dorsiventra</a:t>
            </a:r>
            <a:r>
              <a:rPr lang="en-IE" dirty="0"/>
              <a:t> without air cambers, shows no internal differentiation of tissues.</a:t>
            </a:r>
          </a:p>
          <a:p>
            <a:pPr algn="just" fontAlgn="base">
              <a:lnSpc>
                <a:spcPct val="150000"/>
              </a:lnSpc>
              <a:spcBef>
                <a:spcPts val="0"/>
              </a:spcBef>
            </a:pPr>
            <a:r>
              <a:rPr lang="en-IE" dirty="0"/>
              <a:t>2. Scales are absent in the </a:t>
            </a:r>
            <a:r>
              <a:rPr lang="en-IE" dirty="0" err="1"/>
              <a:t>thallus</a:t>
            </a:r>
            <a:r>
              <a:rPr lang="en-IE" dirty="0"/>
              <a:t>.</a:t>
            </a:r>
          </a:p>
          <a:p>
            <a:pPr algn="just" fontAlgn="base">
              <a:lnSpc>
                <a:spcPct val="150000"/>
              </a:lnSpc>
              <a:spcBef>
                <a:spcPts val="0"/>
              </a:spcBef>
            </a:pPr>
            <a:r>
              <a:rPr lang="en-IE" dirty="0"/>
              <a:t>3. Each cell of the </a:t>
            </a:r>
            <a:r>
              <a:rPr lang="en-IE" dirty="0" err="1"/>
              <a:t>thallus</a:t>
            </a:r>
            <a:r>
              <a:rPr lang="en-IE" dirty="0"/>
              <a:t> possesses a single large chloroplast with a </a:t>
            </a:r>
            <a:r>
              <a:rPr lang="en-IE" dirty="0" err="1"/>
              <a:t>pyrenoid</a:t>
            </a:r>
            <a:r>
              <a:rPr lang="en-IE" dirty="0"/>
              <a:t>.</a:t>
            </a:r>
          </a:p>
          <a:p>
            <a:pPr algn="just" fontAlgn="base">
              <a:lnSpc>
                <a:spcPct val="150000"/>
              </a:lnSpc>
              <a:spcBef>
                <a:spcPts val="0"/>
              </a:spcBef>
            </a:pPr>
            <a:r>
              <a:rPr lang="en-IE" dirty="0"/>
              <a:t>4. Sporophyte is cylindrical only partly dependent upon gametophyte for its nourishment. It is differentiated into bulbous foot and cylindrical capsule. Seta is </a:t>
            </a:r>
            <a:r>
              <a:rPr lang="en-IE" dirty="0" err="1"/>
              <a:t>meristematic</a:t>
            </a:r>
            <a:r>
              <a:rPr lang="en-IE" dirty="0"/>
              <a:t>.</a:t>
            </a:r>
          </a:p>
          <a:p>
            <a:pPr algn="just" fontAlgn="base">
              <a:lnSpc>
                <a:spcPct val="150000"/>
              </a:lnSpc>
              <a:spcBef>
                <a:spcPts val="0"/>
              </a:spcBef>
            </a:pPr>
            <a:r>
              <a:rPr lang="en-IE" dirty="0"/>
              <a:t>5. Endothecium forms the sterile central column (i.e., </a:t>
            </a:r>
            <a:r>
              <a:rPr lang="en-IE" dirty="0" err="1"/>
              <a:t>columella</a:t>
            </a:r>
            <a:r>
              <a:rPr lang="en-IE" dirty="0"/>
              <a:t>) in the capsule (i.e. </a:t>
            </a:r>
            <a:r>
              <a:rPr lang="en-IE" dirty="0" err="1"/>
              <a:t>columella</a:t>
            </a:r>
            <a:r>
              <a:rPr lang="en-IE" dirty="0"/>
              <a:t> is present). 6. It has only one order-</a:t>
            </a:r>
            <a:r>
              <a:rPr lang="en-IE" dirty="0" err="1"/>
              <a:t>Anthocerotales</a:t>
            </a:r>
            <a:r>
              <a:rPr lang="en-IE" dirty="0"/>
              <a:t>.</a:t>
            </a:r>
          </a:p>
          <a:p>
            <a:pPr marL="0" indent="0" algn="just">
              <a:lnSpc>
                <a:spcPct val="150000"/>
              </a:lnSpc>
              <a:spcBef>
                <a:spcPts val="0"/>
              </a:spcBef>
              <a:buNone/>
            </a:pPr>
            <a:endParaRPr lang="en-IE" dirty="0" smtClean="0"/>
          </a:p>
          <a:p>
            <a:pPr marL="0" indent="0" algn="just">
              <a:lnSpc>
                <a:spcPct val="150000"/>
              </a:lnSpc>
              <a:spcBef>
                <a:spcPts val="0"/>
              </a:spcBef>
              <a:buNone/>
            </a:pPr>
            <a:r>
              <a:rPr lang="en-IE" i="1" dirty="0"/>
              <a:t>Source: </a:t>
            </a:r>
            <a:r>
              <a:rPr lang="en-IE" dirty="0">
                <a:hlinkClick r:id="rId2"/>
              </a:rPr>
              <a:t>http://www.biologydiscussion.com/bryophyta/bryophyta-features-classification-and-economic-importance/5654</a:t>
            </a:r>
            <a:endParaRPr lang="en-IE" i="1" dirty="0"/>
          </a:p>
          <a:p>
            <a:pPr marL="0" indent="0" algn="just">
              <a:lnSpc>
                <a:spcPct val="150000"/>
              </a:lnSpc>
              <a:spcBef>
                <a:spcPts val="0"/>
              </a:spcBef>
              <a:buNone/>
            </a:pPr>
            <a:endParaRPr lang="en-IE" dirty="0"/>
          </a:p>
        </p:txBody>
      </p:sp>
    </p:spTree>
    <p:extLst>
      <p:ext uri="{BB962C8B-B14F-4D97-AF65-F5344CB8AC3E}">
        <p14:creationId xmlns:p14="http://schemas.microsoft.com/office/powerpoint/2010/main" val="87752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170" name="Picture 2" des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488" y="21336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96981" y="708337"/>
            <a:ext cx="9907632" cy="6027313"/>
          </a:xfrm>
        </p:spPr>
        <p:txBody>
          <a:bodyPr>
            <a:normAutofit/>
          </a:bodyPr>
          <a:lstStyle/>
          <a:p>
            <a:pPr fontAlgn="base">
              <a:lnSpc>
                <a:spcPct val="150000"/>
              </a:lnSpc>
              <a:spcBef>
                <a:spcPts val="0"/>
              </a:spcBef>
            </a:pPr>
            <a:r>
              <a:rPr lang="en-IE" b="1" dirty="0"/>
              <a:t>Class 3. </a:t>
            </a:r>
            <a:r>
              <a:rPr lang="en-IE" b="1" dirty="0" err="1"/>
              <a:t>Musci</a:t>
            </a:r>
            <a:r>
              <a:rPr lang="en-IE" b="1" dirty="0"/>
              <a:t> or </a:t>
            </a:r>
            <a:r>
              <a:rPr lang="en-IE" b="1" dirty="0" err="1"/>
              <a:t>Bryopsida</a:t>
            </a:r>
            <a:r>
              <a:rPr lang="en-IE" b="1" dirty="0"/>
              <a:t>:</a:t>
            </a:r>
            <a:endParaRPr lang="en-IE" dirty="0"/>
          </a:p>
          <a:p>
            <a:pPr fontAlgn="base">
              <a:lnSpc>
                <a:spcPct val="150000"/>
              </a:lnSpc>
              <a:spcBef>
                <a:spcPts val="0"/>
              </a:spcBef>
            </a:pPr>
            <a:r>
              <a:rPr lang="en-IE" dirty="0"/>
              <a:t>1. Gametophyte is differentiated into prostrate </a:t>
            </a:r>
            <a:r>
              <a:rPr lang="en-IE" dirty="0" err="1"/>
              <a:t>protonema</a:t>
            </a:r>
            <a:r>
              <a:rPr lang="en-IE" dirty="0"/>
              <a:t> and an erect gametophores</a:t>
            </a:r>
          </a:p>
          <a:p>
            <a:pPr fontAlgn="base">
              <a:lnSpc>
                <a:spcPct val="150000"/>
              </a:lnSpc>
              <a:spcBef>
                <a:spcPts val="0"/>
              </a:spcBef>
            </a:pPr>
            <a:r>
              <a:rPr lang="en-IE" dirty="0"/>
              <a:t>2. Gametophore is foliose, differentiated into an axis (=stem) and lateral appendages like leaves but without midrib.</a:t>
            </a:r>
          </a:p>
          <a:p>
            <a:pPr fontAlgn="base">
              <a:lnSpc>
                <a:spcPct val="150000"/>
              </a:lnSpc>
              <a:spcBef>
                <a:spcPts val="0"/>
              </a:spcBef>
            </a:pPr>
            <a:r>
              <a:rPr lang="en-IE" dirty="0"/>
              <a:t>3. Rhizoids multi-cellular with oblique septa.</a:t>
            </a:r>
          </a:p>
          <a:p>
            <a:pPr fontAlgn="base">
              <a:lnSpc>
                <a:spcPct val="150000"/>
              </a:lnSpc>
              <a:spcBef>
                <a:spcPts val="0"/>
              </a:spcBef>
            </a:pPr>
            <a:r>
              <a:rPr lang="en-IE" dirty="0"/>
              <a:t>4. Elaters are absent in the capsule of sporangium.</a:t>
            </a:r>
          </a:p>
          <a:p>
            <a:pPr fontAlgn="base">
              <a:lnSpc>
                <a:spcPct val="150000"/>
              </a:lnSpc>
              <a:spcBef>
                <a:spcPts val="0"/>
              </a:spcBef>
            </a:pPr>
            <a:r>
              <a:rPr lang="en-IE" dirty="0"/>
              <a:t>5. The sex organs are produced in separate branches immersed in a group of leaves.</a:t>
            </a:r>
          </a:p>
          <a:p>
            <a:pPr fontAlgn="base">
              <a:lnSpc>
                <a:spcPct val="150000"/>
              </a:lnSpc>
              <a:spcBef>
                <a:spcPts val="0"/>
              </a:spcBef>
            </a:pPr>
            <a:r>
              <a:rPr lang="en-IE" dirty="0"/>
              <a:t>6. It has only three orders:</a:t>
            </a:r>
          </a:p>
          <a:p>
            <a:pPr fontAlgn="base">
              <a:lnSpc>
                <a:spcPct val="150000"/>
              </a:lnSpc>
              <a:spcBef>
                <a:spcPts val="0"/>
              </a:spcBef>
            </a:pPr>
            <a:r>
              <a:rPr lang="en-IE" dirty="0"/>
              <a:t>(i) </a:t>
            </a:r>
            <a:r>
              <a:rPr lang="en-IE" dirty="0" err="1"/>
              <a:t>Bryales</a:t>
            </a:r>
            <a:r>
              <a:rPr lang="en-IE" dirty="0"/>
              <a:t>,</a:t>
            </a:r>
          </a:p>
          <a:p>
            <a:pPr fontAlgn="base">
              <a:lnSpc>
                <a:spcPct val="150000"/>
              </a:lnSpc>
              <a:spcBef>
                <a:spcPts val="0"/>
              </a:spcBef>
            </a:pPr>
            <a:r>
              <a:rPr lang="en-IE" dirty="0"/>
              <a:t>(ii) </a:t>
            </a:r>
            <a:r>
              <a:rPr lang="en-IE" dirty="0" err="1"/>
              <a:t>Andriales</a:t>
            </a:r>
            <a:r>
              <a:rPr lang="en-IE" dirty="0"/>
              <a:t> and</a:t>
            </a:r>
          </a:p>
          <a:p>
            <a:pPr fontAlgn="base">
              <a:lnSpc>
                <a:spcPct val="150000"/>
              </a:lnSpc>
              <a:spcBef>
                <a:spcPts val="0"/>
              </a:spcBef>
            </a:pPr>
            <a:r>
              <a:rPr lang="en-IE" dirty="0"/>
              <a:t>(iii) </a:t>
            </a:r>
            <a:r>
              <a:rPr lang="en-IE" dirty="0" err="1"/>
              <a:t>Sphagnales</a:t>
            </a:r>
            <a:r>
              <a:rPr lang="en-IE" dirty="0" smtClean="0"/>
              <a:t>.</a:t>
            </a:r>
          </a:p>
          <a:p>
            <a:pPr fontAlgn="base">
              <a:lnSpc>
                <a:spcPct val="150000"/>
              </a:lnSpc>
              <a:spcBef>
                <a:spcPts val="0"/>
              </a:spcBef>
            </a:pPr>
            <a:r>
              <a:rPr lang="en-IE" i="1" dirty="0"/>
              <a:t>Source: </a:t>
            </a:r>
            <a:r>
              <a:rPr lang="en-IE" dirty="0">
                <a:hlinkClick r:id="rId3"/>
              </a:rPr>
              <a:t>http://www.biologydiscussion.com/bryophyta/bryophyta-features-classification-and-economic-importance/5654</a:t>
            </a:r>
            <a:endParaRPr lang="en-IE" i="1" dirty="0"/>
          </a:p>
          <a:p>
            <a:pPr fontAlgn="base">
              <a:lnSpc>
                <a:spcPct val="150000"/>
              </a:lnSpc>
              <a:spcBef>
                <a:spcPts val="0"/>
              </a:spcBef>
            </a:pPr>
            <a:endParaRPr lang="en-IE" dirty="0"/>
          </a:p>
          <a:p>
            <a:endParaRPr lang="en-IE" dirty="0"/>
          </a:p>
        </p:txBody>
      </p:sp>
    </p:spTree>
    <p:extLst>
      <p:ext uri="{BB962C8B-B14F-4D97-AF65-F5344CB8AC3E}">
        <p14:creationId xmlns:p14="http://schemas.microsoft.com/office/powerpoint/2010/main" val="1669432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269" y="198441"/>
            <a:ext cx="9723109" cy="637131"/>
          </a:xfrm>
        </p:spPr>
        <p:txBody>
          <a:bodyPr>
            <a:normAutofit/>
          </a:bodyPr>
          <a:lstStyle/>
          <a:p>
            <a:r>
              <a:rPr lang="en-IE" sz="2400" b="1" dirty="0" smtClean="0">
                <a:solidFill>
                  <a:srgbClr val="0070C0"/>
                </a:solidFill>
              </a:rPr>
              <a:t>Sporophyte </a:t>
            </a:r>
            <a:r>
              <a:rPr lang="en-IE" sz="2400" b="1" dirty="0">
                <a:solidFill>
                  <a:srgbClr val="0070C0"/>
                </a:solidFill>
              </a:rPr>
              <a:t>Characteristics of the three groups of Bryophytes</a:t>
            </a:r>
            <a:endParaRPr lang="en-IE" sz="2400" dirty="0">
              <a:solidFill>
                <a:srgbClr val="0070C0"/>
              </a:solidFill>
            </a:endParaRPr>
          </a:p>
        </p:txBody>
      </p:sp>
      <p:sp>
        <p:nvSpPr>
          <p:cNvPr id="3" name="Content Placeholder 2"/>
          <p:cNvSpPr>
            <a:spLocks noGrp="1"/>
          </p:cNvSpPr>
          <p:nvPr>
            <p:ph idx="1"/>
          </p:nvPr>
        </p:nvSpPr>
        <p:spPr>
          <a:xfrm>
            <a:off x="2254469" y="1261241"/>
            <a:ext cx="9250143" cy="4649981"/>
          </a:xfrm>
        </p:spPr>
        <p:txBody>
          <a:bodyPr/>
          <a:lstStyle/>
          <a:p>
            <a:endParaRPr lang="en-I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30" t="14655" r="39051" b="14440"/>
          <a:stretch/>
        </p:blipFill>
        <p:spPr bwMode="auto">
          <a:xfrm>
            <a:off x="3137339" y="630620"/>
            <a:ext cx="7551682" cy="583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13860" y="6490956"/>
            <a:ext cx="5328703" cy="369332"/>
          </a:xfrm>
          <a:prstGeom prst="rect">
            <a:avLst/>
          </a:prstGeom>
        </p:spPr>
        <p:txBody>
          <a:bodyPr wrap="none">
            <a:spAutoFit/>
          </a:bodyPr>
          <a:lstStyle/>
          <a:p>
            <a:r>
              <a:rPr lang="en-IE" dirty="0" smtClean="0">
                <a:hlinkClick r:id="rId3"/>
              </a:rPr>
              <a:t>Source: https</a:t>
            </a:r>
            <a:r>
              <a:rPr lang="en-IE" dirty="0">
                <a:hlinkClick r:id="rId3"/>
              </a:rPr>
              <a:t>://byjus.com/biology/bryophyta/</a:t>
            </a:r>
            <a:endParaRPr lang="en-IE" dirty="0"/>
          </a:p>
        </p:txBody>
      </p:sp>
    </p:spTree>
    <p:extLst>
      <p:ext uri="{BB962C8B-B14F-4D97-AF65-F5344CB8AC3E}">
        <p14:creationId xmlns:p14="http://schemas.microsoft.com/office/powerpoint/2010/main" val="3807515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527</TotalTime>
  <Words>1508</Words>
  <Application>Microsoft Office PowerPoint</Application>
  <PresentationFormat>Custom</PresentationFormat>
  <Paragraphs>169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Wisp</vt:lpstr>
      <vt:lpstr>Bryophytes General Characteristics</vt:lpstr>
      <vt:lpstr>PowerPoint Presentation</vt:lpstr>
      <vt:lpstr>PowerPoint Presentation</vt:lpstr>
      <vt:lpstr>PowerPoint Presentation</vt:lpstr>
      <vt:lpstr>Classification of Bryophytes:</vt:lpstr>
      <vt:lpstr>PowerPoint Presentation</vt:lpstr>
      <vt:lpstr>PowerPoint Presentation</vt:lpstr>
      <vt:lpstr>PowerPoint Presentation</vt:lpstr>
      <vt:lpstr>Sporophyte Characteristics of the three groups of Bryophytes</vt:lpstr>
      <vt:lpstr>PowerPoint Presentation</vt:lpstr>
      <vt:lpstr>Economic importance of Bryophytes</vt:lpstr>
      <vt:lpstr>PowerPoint Presentation</vt:lpstr>
      <vt:lpstr> </vt:lpstr>
      <vt:lpstr>PowerPoint Presentation</vt:lpstr>
      <vt:lpstr>PowerPoint Presentation</vt:lpstr>
      <vt:lpstr>PowerPoint Presentation</vt:lpstr>
      <vt:lpstr>PowerPoint Presentation</vt:lpstr>
      <vt:lpstr>Fertilization in Riccia: </vt:lpstr>
      <vt:lpstr>PowerPoint Presentation</vt:lpstr>
      <vt:lpstr>References</vt:lpstr>
      <vt:lpstr>Anthoceros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DNA LIBRARY……?</dc:title>
  <dc:creator>amber</dc:creator>
  <cp:lastModifiedBy>Yasir</cp:lastModifiedBy>
  <cp:revision>82</cp:revision>
  <dcterms:created xsi:type="dcterms:W3CDTF">2019-03-24T18:04:42Z</dcterms:created>
  <dcterms:modified xsi:type="dcterms:W3CDTF">2020-05-13T06:41:21Z</dcterms:modified>
</cp:coreProperties>
</file>